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75" r:id="rId3"/>
    <p:sldId id="280" r:id="rId4"/>
    <p:sldId id="258" r:id="rId5"/>
    <p:sldId id="259" r:id="rId6"/>
    <p:sldId id="260" r:id="rId7"/>
    <p:sldId id="261" r:id="rId8"/>
    <p:sldId id="274" r:id="rId9"/>
    <p:sldId id="263" r:id="rId10"/>
    <p:sldId id="262" r:id="rId11"/>
    <p:sldId id="277" r:id="rId12"/>
    <p:sldId id="279" r:id="rId13"/>
    <p:sldId id="264" r:id="rId14"/>
    <p:sldId id="278" r:id="rId15"/>
    <p:sldId id="265"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81FBB-09E3-4323-8CC1-8CAD7CCEC65D}" type="datetimeFigureOut">
              <a:rPr lang="en-US" smtClean="0"/>
              <a:t>8/18/2020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A056A-4288-457E-AF84-0B6C5E6B5148}" type="slidenum">
              <a:rPr lang="en-US" smtClean="0"/>
              <a:t>‹#›</a:t>
            </a:fld>
            <a:endParaRPr lang="en-US"/>
          </a:p>
        </p:txBody>
      </p:sp>
    </p:spTree>
    <p:extLst>
      <p:ext uri="{BB962C8B-B14F-4D97-AF65-F5344CB8AC3E}">
        <p14:creationId xmlns:p14="http://schemas.microsoft.com/office/powerpoint/2010/main" val="243570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AAA School Safety Patrol</a:t>
            </a:r>
            <a:r>
              <a:rPr lang="en-US" baseline="0" dirty="0" smtClean="0"/>
              <a:t> is about being a good leader and willing to work hard to help others. Many important individuals throughout our history started their first leadership position as a AAA School Safety Patroller.</a:t>
            </a:r>
          </a:p>
          <a:p>
            <a:endParaRPr lang="en-US" baseline="0" dirty="0" smtClean="0"/>
          </a:p>
          <a:p>
            <a:r>
              <a:rPr lang="en-US" dirty="0" smtClean="0"/>
              <a:t>AAA School Safety Patrol  Famous Former Patrol Members </a:t>
            </a:r>
          </a:p>
          <a:p>
            <a:r>
              <a:rPr lang="en-US" dirty="0" smtClean="0"/>
              <a:t>For some, being a member of the AAA School Safety Patrol is just the first step toward a career of public service and leadership. Former patrol members include:   </a:t>
            </a:r>
          </a:p>
          <a:p>
            <a:endParaRPr lang="en-US" dirty="0" smtClean="0"/>
          </a:p>
          <a:p>
            <a:r>
              <a:rPr lang="en-US" dirty="0" smtClean="0"/>
              <a:t>Governors and Former Governors Bob Martinez, Florida  James Blanchard, Michigan  William Milliken, Michigan  Lincoln Almond, Rhode Island  </a:t>
            </a:r>
          </a:p>
          <a:p>
            <a:endParaRPr lang="en-US" dirty="0" smtClean="0"/>
          </a:p>
          <a:p>
            <a:r>
              <a:rPr lang="en-US" dirty="0" smtClean="0"/>
              <a:t>21 Astronauts, including:  Norman E. </a:t>
            </a:r>
            <a:r>
              <a:rPr lang="en-US" dirty="0" err="1" smtClean="0"/>
              <a:t>Thagard</a:t>
            </a:r>
            <a:r>
              <a:rPr lang="en-US" dirty="0" smtClean="0"/>
              <a:t>, space endurance record holder  Robert D. Cabana Mary Ellen Weber  </a:t>
            </a:r>
          </a:p>
          <a:p>
            <a:endParaRPr lang="en-US" dirty="0" smtClean="0"/>
          </a:p>
          <a:p>
            <a:r>
              <a:rPr lang="en-US" dirty="0" smtClean="0"/>
              <a:t>U.S. Presidents/Vice Presidents Jimmy Carter,</a:t>
            </a:r>
            <a:r>
              <a:rPr lang="en-US" baseline="0" dirty="0" smtClean="0"/>
              <a:t> </a:t>
            </a:r>
            <a:r>
              <a:rPr lang="en-US" dirty="0" smtClean="0"/>
              <a:t>Bill Clinton, Joe Biden </a:t>
            </a:r>
          </a:p>
          <a:p>
            <a:endParaRPr lang="en-US" dirty="0" smtClean="0"/>
          </a:p>
          <a:p>
            <a:r>
              <a:rPr lang="en-US" dirty="0" smtClean="0"/>
              <a:t>U.S. Senator  John W. Warner, Virginia </a:t>
            </a:r>
          </a:p>
          <a:p>
            <a:endParaRPr lang="en-US" dirty="0" smtClean="0"/>
          </a:p>
          <a:p>
            <a:r>
              <a:rPr lang="en-US" dirty="0" smtClean="0"/>
              <a:t>U.S. Supreme Court Justices &amp; Former Justices Chief Justice Warren E. Burger, Anthony M. Kennedy, Stephen G. Breyer, Clarence Thomas, William J. Brennan, Jr.  </a:t>
            </a:r>
          </a:p>
          <a:p>
            <a:endParaRPr lang="en-US" dirty="0" smtClean="0"/>
          </a:p>
          <a:p>
            <a:r>
              <a:rPr lang="en-US" dirty="0" smtClean="0"/>
              <a:t>Olympic Gold Medalists  Caitlyn Jenner, decathlon  Lynette Woodard, basketball Mike Ramsey, hockey  Eric </a:t>
            </a:r>
            <a:r>
              <a:rPr lang="en-US" dirty="0" err="1" smtClean="0"/>
              <a:t>Heiden</a:t>
            </a:r>
            <a:r>
              <a:rPr lang="en-US" dirty="0" smtClean="0"/>
              <a:t>, </a:t>
            </a:r>
            <a:r>
              <a:rPr lang="en-US" dirty="0" err="1" smtClean="0"/>
              <a:t>speedskating</a:t>
            </a:r>
            <a:r>
              <a:rPr lang="en-US" dirty="0" smtClean="0"/>
              <a:t>  Edwin Moses, track and field </a:t>
            </a:r>
          </a:p>
          <a:p>
            <a:endParaRPr lang="en-US" dirty="0" smtClean="0"/>
          </a:p>
          <a:p>
            <a:r>
              <a:rPr lang="en-US" dirty="0" smtClean="0"/>
              <a:t>Nobel Prize Winner  Dr. Gary S. Becker, Economics </a:t>
            </a:r>
          </a:p>
          <a:p>
            <a:endParaRPr lang="en-US" dirty="0" smtClean="0"/>
          </a:p>
          <a:p>
            <a:r>
              <a:rPr lang="en-US" dirty="0" smtClean="0"/>
              <a:t>Government  Andrew Card, Chief of Staff to George H. Bush and George W. Bush and former U.S. Secretary of Transportation  U.S. Coast Guard Rear Admiral James C. Card, Office of Marine Safety, </a:t>
            </a:r>
          </a:p>
          <a:p>
            <a:endParaRPr lang="en-US" dirty="0" smtClean="0"/>
          </a:p>
          <a:p>
            <a:r>
              <a:rPr lang="en-US" dirty="0" smtClean="0"/>
              <a:t>Security and Environmental Protection  Diane Steed, former administrator National Highway Traffic Safety Admin. Mike McCurry, former White House Press Secretary  </a:t>
            </a:r>
          </a:p>
          <a:p>
            <a:endParaRPr lang="en-US" dirty="0" smtClean="0"/>
          </a:p>
          <a:p>
            <a:r>
              <a:rPr lang="en-US" dirty="0" smtClean="0"/>
              <a:t>Celebrities  Joe Garagiola, Baseball Hall of Famer  Tom </a:t>
            </a:r>
            <a:r>
              <a:rPr lang="en-US" dirty="0" err="1" smtClean="0"/>
              <a:t>Seaver</a:t>
            </a:r>
            <a:r>
              <a:rPr lang="en-US" dirty="0" smtClean="0"/>
              <a:t>, Baseball Hall of Famer  Margaret Ay, Miss America 1954  Al </a:t>
            </a:r>
            <a:r>
              <a:rPr lang="en-US" dirty="0" err="1" smtClean="0"/>
              <a:t>Kaline</a:t>
            </a:r>
            <a:r>
              <a:rPr lang="en-US" dirty="0" smtClean="0"/>
              <a:t>, Baseball Hall of Famer  Lee Iacocca, former Chairman Chrysler Corporation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56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8/18/2020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97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811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780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95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81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342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577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271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701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147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08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6DFF08F-DC6B-4601-B491-B0F83F6DD2DA}" type="datetimeFigureOut">
              <a:rPr lang="en-US" smtClean="0"/>
              <a:pPr/>
              <a:t>8/18/2020</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8095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6754" y="174171"/>
            <a:ext cx="8813075" cy="6511494"/>
          </a:xfrm>
          <a:prstGeom prst="rect">
            <a:avLst/>
          </a:prstGeom>
        </p:spPr>
      </p:pic>
      <p:sp>
        <p:nvSpPr>
          <p:cNvPr id="2" name="Title 1"/>
          <p:cNvSpPr>
            <a:spLocks noGrp="1"/>
          </p:cNvSpPr>
          <p:nvPr>
            <p:ph type="ctrTitle"/>
          </p:nvPr>
        </p:nvSpPr>
        <p:spPr>
          <a:xfrm>
            <a:off x="467619" y="-1206597"/>
            <a:ext cx="8359139" cy="2926080"/>
          </a:xfrm>
        </p:spPr>
        <p:txBody>
          <a:bodyPr>
            <a:normAutofit/>
          </a:bodyPr>
          <a:lstStyle/>
          <a:p>
            <a:r>
              <a:rPr lang="en-US" sz="3200" dirty="0" smtClean="0">
                <a:solidFill>
                  <a:srgbClr val="002060"/>
                </a:solidFill>
              </a:rPr>
              <a:t>AAA School safety patrol program</a:t>
            </a:r>
            <a:endParaRPr lang="en-US" sz="3200" dirty="0">
              <a:solidFill>
                <a:srgbClr val="002060"/>
              </a:solidFill>
            </a:endParaRPr>
          </a:p>
        </p:txBody>
      </p:sp>
      <p:pic>
        <p:nvPicPr>
          <p:cNvPr id="4"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98901" y="1670442"/>
            <a:ext cx="7475220" cy="863926"/>
          </a:xfrm>
          <a:prstGeom prst="rect">
            <a:avLst/>
          </a:prstGeom>
        </p:spPr>
        <p:txBody>
          <a:bodyPr vert="horz" lIns="91440" tIns="45720" rIns="91440" bIns="45720" rtlCol="0" anchor="b">
            <a:normAutofit/>
          </a:bodyPr>
          <a:lstStyle>
            <a:lvl1pPr algn="ctr" defTabSz="685800" rtl="0" eaLnBrk="1" latinLnBrk="0" hangingPunct="1">
              <a:lnSpc>
                <a:spcPct val="85000"/>
              </a:lnSpc>
              <a:spcBef>
                <a:spcPct val="0"/>
              </a:spcBef>
              <a:buNone/>
              <a:defRPr sz="6000" b="1" kern="1200" cap="all" baseline="0">
                <a:solidFill>
                  <a:srgbClr val="FFFFFF"/>
                </a:solidFill>
                <a:latin typeface="+mj-lt"/>
                <a:ea typeface="+mj-ea"/>
                <a:cs typeface="+mj-cs"/>
              </a:defRPr>
            </a:lvl1pPr>
          </a:lstStyle>
          <a:p>
            <a:pPr marL="0" marR="0" lvl="0" indent="0" algn="ctr" defTabSz="685800" rtl="0" eaLnBrk="1" fontAlgn="auto" latinLnBrk="0" hangingPunct="1">
              <a:lnSpc>
                <a:spcPct val="85000"/>
              </a:lnSpc>
              <a:spcBef>
                <a:spcPct val="0"/>
              </a:spcBef>
              <a:spcAft>
                <a:spcPts val="0"/>
              </a:spcAft>
              <a:buClrTx/>
              <a:buSzTx/>
              <a:buFontTx/>
              <a:buNone/>
              <a:tabLst/>
              <a:defRPr/>
            </a:pPr>
            <a:r>
              <a:rPr kumimoji="0" lang="en-US" sz="3200" b="1" i="0" u="none" strike="noStrike" kern="1200" cap="all" spc="0" normalizeH="0" baseline="0" noProof="0" dirty="0" smtClean="0">
                <a:ln>
                  <a:noFill/>
                </a:ln>
                <a:solidFill>
                  <a:srgbClr val="002060"/>
                </a:solidFill>
                <a:effectLst/>
                <a:uLnTx/>
                <a:uFillTx/>
                <a:latin typeface="Corbel" panose="020B0503020204020204"/>
                <a:ea typeface="+mj-ea"/>
                <a:cs typeface="+mj-cs"/>
              </a:rPr>
              <a:t>During covid-19</a:t>
            </a:r>
            <a:endParaRPr kumimoji="0" lang="en-US" sz="3200" b="1" i="0" u="none" strike="noStrike" kern="1200" cap="all" spc="0" normalizeH="0" baseline="0" noProof="0" dirty="0">
              <a:ln>
                <a:noFill/>
              </a:ln>
              <a:solidFill>
                <a:srgbClr val="002060"/>
              </a:solidFill>
              <a:effectLst/>
              <a:uLnTx/>
              <a:uFillTx/>
              <a:latin typeface="Corbel" panose="020B0503020204020204"/>
              <a:ea typeface="+mj-ea"/>
              <a:cs typeface="+mj-cs"/>
            </a:endParaRPr>
          </a:p>
        </p:txBody>
      </p:sp>
      <p:cxnSp>
        <p:nvCxnSpPr>
          <p:cNvPr id="7" name="Straight Connector 6"/>
          <p:cNvCxnSpPr/>
          <p:nvPr/>
        </p:nvCxnSpPr>
        <p:spPr>
          <a:xfrm>
            <a:off x="1460862" y="1803940"/>
            <a:ext cx="62048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rcRect/>
          <a:stretch/>
        </p:blipFill>
        <p:spPr>
          <a:xfrm>
            <a:off x="7524233" y="5587875"/>
            <a:ext cx="1043152" cy="785986"/>
          </a:xfrm>
          <a:prstGeom prst="rect">
            <a:avLst/>
          </a:prstGeom>
        </p:spPr>
      </p:pic>
      <p:pic>
        <p:nvPicPr>
          <p:cNvPr id="9" name="Picture 8"/>
          <p:cNvPicPr>
            <a:picLocks noChangeAspect="1"/>
          </p:cNvPicPr>
          <p:nvPr/>
        </p:nvPicPr>
        <p:blipFill>
          <a:blip r:embed="rId5"/>
          <a:stretch>
            <a:fillRect/>
          </a:stretch>
        </p:blipFill>
        <p:spPr>
          <a:xfrm>
            <a:off x="501626" y="2709923"/>
            <a:ext cx="8123328" cy="2063067"/>
          </a:xfrm>
          <a:prstGeom prst="rect">
            <a:avLst/>
          </a:prstGeom>
        </p:spPr>
      </p:pic>
    </p:spTree>
    <p:extLst>
      <p:ext uri="{BB962C8B-B14F-4D97-AF65-F5344CB8AC3E}">
        <p14:creationId xmlns:p14="http://schemas.microsoft.com/office/powerpoint/2010/main" val="3850552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726" y="1496291"/>
            <a:ext cx="8774545" cy="5190836"/>
          </a:xfrm>
          <a:prstGeom prst="rect">
            <a:avLst/>
          </a:prstGeom>
        </p:spPr>
      </p:pic>
      <p:sp>
        <p:nvSpPr>
          <p:cNvPr id="4" name="Title 3"/>
          <p:cNvSpPr>
            <a:spLocks noGrp="1"/>
          </p:cNvSpPr>
          <p:nvPr>
            <p:ph type="title"/>
          </p:nvPr>
        </p:nvSpPr>
        <p:spPr>
          <a:xfrm>
            <a:off x="857250" y="221677"/>
            <a:ext cx="7406640" cy="1356360"/>
          </a:xfrm>
        </p:spPr>
        <p:txBody>
          <a:bodyPr/>
          <a:lstStyle/>
          <a:p>
            <a:r>
              <a:rPr lang="en-US" b="1" dirty="0" smtClean="0">
                <a:solidFill>
                  <a:schemeClr val="accent1">
                    <a:lumMod val="75000"/>
                  </a:schemeClr>
                </a:solidFill>
              </a:rPr>
              <a:t>Communications Post</a:t>
            </a:r>
            <a:endParaRPr lang="en-US" b="1" dirty="0">
              <a:solidFill>
                <a:schemeClr val="accent1">
                  <a:lumMod val="75000"/>
                </a:schemeClr>
              </a:solidFill>
            </a:endParaRPr>
          </a:p>
        </p:txBody>
      </p:sp>
      <p:sp>
        <p:nvSpPr>
          <p:cNvPr id="5" name="Content Placeholder 4"/>
          <p:cNvSpPr>
            <a:spLocks noGrp="1"/>
          </p:cNvSpPr>
          <p:nvPr>
            <p:ph sz="half" idx="1"/>
          </p:nvPr>
        </p:nvSpPr>
        <p:spPr>
          <a:xfrm>
            <a:off x="644465" y="1578037"/>
            <a:ext cx="4308535" cy="4525352"/>
          </a:xfrm>
        </p:spPr>
        <p:txBody>
          <a:bodyPr>
            <a:normAutofit/>
          </a:bodyPr>
          <a:lstStyle/>
          <a:p>
            <a:endParaRPr lang="en-US" sz="1800" dirty="0" smtClean="0"/>
          </a:p>
          <a:p>
            <a:r>
              <a:rPr lang="en-US" sz="2000" b="1" dirty="0" smtClean="0">
                <a:solidFill>
                  <a:srgbClr val="002060"/>
                </a:solidFill>
              </a:rPr>
              <a:t>Patrollers may participate in school wide announcements to educate students about safe behaviors.</a:t>
            </a:r>
          </a:p>
          <a:p>
            <a:pPr marL="34290" indent="0">
              <a:buNone/>
            </a:pPr>
            <a:endParaRPr lang="en-US" sz="1000" b="1" dirty="0" smtClean="0">
              <a:solidFill>
                <a:srgbClr val="002060"/>
              </a:solidFill>
            </a:endParaRPr>
          </a:p>
          <a:p>
            <a:r>
              <a:rPr lang="en-US" sz="2000" b="1" dirty="0" smtClean="0">
                <a:solidFill>
                  <a:srgbClr val="002060"/>
                </a:solidFill>
              </a:rPr>
              <a:t>Patrollers will work with the principal and/or media team on messaging.</a:t>
            </a:r>
          </a:p>
          <a:p>
            <a:pPr marL="34290" indent="0">
              <a:buNone/>
            </a:pPr>
            <a:endParaRPr lang="en-US" sz="1000" b="1" dirty="0" smtClean="0">
              <a:solidFill>
                <a:srgbClr val="002060"/>
              </a:solidFill>
            </a:endParaRPr>
          </a:p>
          <a:p>
            <a:r>
              <a:rPr lang="en-US" sz="2000" b="1" dirty="0" smtClean="0">
                <a:solidFill>
                  <a:srgbClr val="002060"/>
                </a:solidFill>
              </a:rPr>
              <a:t>Patrollers may be regularly present during a.m. and p.m. announcements.</a:t>
            </a:r>
            <a:endParaRPr lang="en-US" sz="2000" b="1" dirty="0" smtClean="0"/>
          </a:p>
          <a:p>
            <a:endParaRPr lang="en-US" sz="1800" dirty="0" smtClean="0"/>
          </a:p>
          <a:p>
            <a:endParaRPr lang="en-US" sz="1800" dirty="0"/>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nouncement clipart png 8 » Clipart 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19363">
            <a:off x="5012831" y="1989973"/>
            <a:ext cx="3357018" cy="33570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894341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726" y="1496291"/>
            <a:ext cx="8774545" cy="5190836"/>
          </a:xfrm>
          <a:prstGeom prst="rect">
            <a:avLst/>
          </a:prstGeom>
        </p:spPr>
      </p:pic>
      <p:sp>
        <p:nvSpPr>
          <p:cNvPr id="4" name="Title 3"/>
          <p:cNvSpPr>
            <a:spLocks noGrp="1"/>
          </p:cNvSpPr>
          <p:nvPr>
            <p:ph type="title"/>
          </p:nvPr>
        </p:nvSpPr>
        <p:spPr>
          <a:xfrm>
            <a:off x="184726" y="221677"/>
            <a:ext cx="8774545" cy="1356360"/>
          </a:xfrm>
        </p:spPr>
        <p:txBody>
          <a:bodyPr>
            <a:normAutofit/>
          </a:bodyPr>
          <a:lstStyle/>
          <a:p>
            <a:r>
              <a:rPr lang="en-US" b="1" dirty="0" smtClean="0">
                <a:solidFill>
                  <a:schemeClr val="accent1">
                    <a:lumMod val="75000"/>
                  </a:schemeClr>
                </a:solidFill>
              </a:rPr>
              <a:t>	Patrol Meetings</a:t>
            </a:r>
            <a:endParaRPr lang="en-US" b="1" dirty="0">
              <a:solidFill>
                <a:schemeClr val="accent1">
                  <a:lumMod val="75000"/>
                </a:schemeClr>
              </a:solidFill>
            </a:endParaRPr>
          </a:p>
        </p:txBody>
      </p:sp>
      <p:sp>
        <p:nvSpPr>
          <p:cNvPr id="5" name="Content Placeholder 4"/>
          <p:cNvSpPr>
            <a:spLocks noGrp="1"/>
          </p:cNvSpPr>
          <p:nvPr>
            <p:ph sz="half" idx="1"/>
          </p:nvPr>
        </p:nvSpPr>
        <p:spPr>
          <a:xfrm>
            <a:off x="644465" y="1457969"/>
            <a:ext cx="4868061" cy="4525352"/>
          </a:xfrm>
        </p:spPr>
        <p:txBody>
          <a:bodyPr>
            <a:normAutofit/>
          </a:bodyPr>
          <a:lstStyle/>
          <a:p>
            <a:endParaRPr lang="en-US" sz="1800" dirty="0" smtClean="0"/>
          </a:p>
          <a:p>
            <a:r>
              <a:rPr lang="en-US" sz="2200" b="1" dirty="0" smtClean="0">
                <a:solidFill>
                  <a:srgbClr val="002060"/>
                </a:solidFill>
              </a:rPr>
              <a:t>Monthly meetings may be </a:t>
            </a:r>
            <a:r>
              <a:rPr lang="en-US" sz="2200" b="1" dirty="0">
                <a:solidFill>
                  <a:srgbClr val="002060"/>
                </a:solidFill>
              </a:rPr>
              <a:t>v</a:t>
            </a:r>
            <a:r>
              <a:rPr lang="en-US" sz="2200" b="1" dirty="0" smtClean="0">
                <a:solidFill>
                  <a:srgbClr val="002060"/>
                </a:solidFill>
              </a:rPr>
              <a:t>irtual or held outdoors if conducted in-person.</a:t>
            </a:r>
          </a:p>
          <a:p>
            <a:r>
              <a:rPr lang="en-US" sz="2200" b="1" dirty="0" smtClean="0">
                <a:solidFill>
                  <a:srgbClr val="002060"/>
                </a:solidFill>
              </a:rPr>
              <a:t>Patrol officers should plan an agenda focused on old and new Patrol business, including updates about COVID-19.</a:t>
            </a:r>
          </a:p>
          <a:p>
            <a:pPr marL="34290" indent="0">
              <a:buNone/>
            </a:pPr>
            <a:endParaRPr lang="en-US" sz="1800" dirty="0" smtClean="0"/>
          </a:p>
          <a:p>
            <a:endParaRPr lang="en-US" sz="1800" dirty="0"/>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rcRect/>
          <a:stretch/>
        </p:blipFill>
        <p:spPr>
          <a:xfrm>
            <a:off x="7524233" y="5587875"/>
            <a:ext cx="1043152" cy="785986"/>
          </a:xfrm>
          <a:prstGeom prst="rect">
            <a:avLst/>
          </a:prstGeom>
        </p:spPr>
      </p:pic>
      <p:pic>
        <p:nvPicPr>
          <p:cNvPr id="2" name="Picture 1"/>
          <p:cNvPicPr>
            <a:picLocks noChangeAspect="1"/>
          </p:cNvPicPr>
          <p:nvPr/>
        </p:nvPicPr>
        <p:blipFill>
          <a:blip r:embed="rId5"/>
          <a:stretch>
            <a:fillRect/>
          </a:stretch>
        </p:blipFill>
        <p:spPr>
          <a:xfrm>
            <a:off x="5795418" y="2369407"/>
            <a:ext cx="1728815" cy="3073449"/>
          </a:xfrm>
          <a:prstGeom prst="rect">
            <a:avLst/>
          </a:prstGeom>
        </p:spPr>
      </p:pic>
    </p:spTree>
    <p:extLst>
      <p:ext uri="{BB962C8B-B14F-4D97-AF65-F5344CB8AC3E}">
        <p14:creationId xmlns:p14="http://schemas.microsoft.com/office/powerpoint/2010/main" val="788067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726" y="1496291"/>
            <a:ext cx="8774545" cy="5190836"/>
          </a:xfrm>
          <a:prstGeom prst="rect">
            <a:avLst/>
          </a:prstGeom>
        </p:spPr>
      </p:pic>
      <p:sp>
        <p:nvSpPr>
          <p:cNvPr id="4" name="Title 3"/>
          <p:cNvSpPr>
            <a:spLocks noGrp="1"/>
          </p:cNvSpPr>
          <p:nvPr>
            <p:ph type="title"/>
          </p:nvPr>
        </p:nvSpPr>
        <p:spPr>
          <a:xfrm>
            <a:off x="184726" y="221677"/>
            <a:ext cx="8774545" cy="1356360"/>
          </a:xfrm>
        </p:spPr>
        <p:txBody>
          <a:bodyPr>
            <a:normAutofit/>
          </a:bodyPr>
          <a:lstStyle/>
          <a:p>
            <a:pPr algn="ctr"/>
            <a:r>
              <a:rPr lang="en-US" b="1" dirty="0" smtClean="0">
                <a:solidFill>
                  <a:schemeClr val="accent1">
                    <a:lumMod val="75000"/>
                  </a:schemeClr>
                </a:solidFill>
              </a:rPr>
              <a:t>COVID Guidance </a:t>
            </a:r>
            <a:r>
              <a:rPr lang="en-US" b="1" dirty="0">
                <a:solidFill>
                  <a:schemeClr val="accent1">
                    <a:lumMod val="75000"/>
                  </a:schemeClr>
                </a:solidFill>
              </a:rPr>
              <a:t>for </a:t>
            </a:r>
            <a:r>
              <a:rPr lang="en-US" b="1" dirty="0" smtClean="0">
                <a:solidFill>
                  <a:schemeClr val="accent1">
                    <a:lumMod val="75000"/>
                  </a:schemeClr>
                </a:solidFill>
              </a:rPr>
              <a:t>Patrols</a:t>
            </a:r>
            <a:endParaRPr lang="en-US" b="1" dirty="0">
              <a:solidFill>
                <a:schemeClr val="accent1">
                  <a:lumMod val="75000"/>
                </a:schemeClr>
              </a:solidFill>
            </a:endParaRPr>
          </a:p>
        </p:txBody>
      </p:sp>
      <p:sp>
        <p:nvSpPr>
          <p:cNvPr id="5" name="Content Placeholder 4"/>
          <p:cNvSpPr>
            <a:spLocks noGrp="1"/>
          </p:cNvSpPr>
          <p:nvPr>
            <p:ph sz="half" idx="1"/>
          </p:nvPr>
        </p:nvSpPr>
        <p:spPr>
          <a:xfrm>
            <a:off x="285135" y="1278194"/>
            <a:ext cx="8603226" cy="4309681"/>
          </a:xfrm>
        </p:spPr>
        <p:txBody>
          <a:bodyPr>
            <a:normAutofit/>
          </a:bodyPr>
          <a:lstStyle/>
          <a:p>
            <a:endParaRPr lang="en-US" sz="1800" dirty="0" smtClean="0"/>
          </a:p>
          <a:p>
            <a:r>
              <a:rPr lang="en-US" sz="1900" b="1" dirty="0" smtClean="0">
                <a:solidFill>
                  <a:srgbClr val="002060"/>
                </a:solidFill>
              </a:rPr>
              <a:t>As a Patroller, you should not come to school if you or your family members are sick.</a:t>
            </a:r>
          </a:p>
          <a:p>
            <a:pPr lvl="1"/>
            <a:r>
              <a:rPr lang="en-US" sz="1750" b="1" i="1" dirty="0" smtClean="0">
                <a:solidFill>
                  <a:schemeClr val="accent1">
                    <a:lumMod val="75000"/>
                  </a:schemeClr>
                </a:solidFill>
              </a:rPr>
              <a:t>Know the </a:t>
            </a:r>
            <a:r>
              <a:rPr lang="en-US" sz="1750" b="1" i="1" dirty="0">
                <a:solidFill>
                  <a:schemeClr val="accent1">
                    <a:lumMod val="75000"/>
                  </a:schemeClr>
                </a:solidFill>
              </a:rPr>
              <a:t>back-up plan for Patrol posts if someone is out</a:t>
            </a:r>
            <a:r>
              <a:rPr lang="en-US" sz="1750" b="1" dirty="0">
                <a:solidFill>
                  <a:srgbClr val="002060"/>
                </a:solidFill>
              </a:rPr>
              <a:t>. </a:t>
            </a:r>
          </a:p>
          <a:p>
            <a:r>
              <a:rPr lang="en-US" sz="1900" b="1" dirty="0">
                <a:solidFill>
                  <a:srgbClr val="002060"/>
                </a:solidFill>
              </a:rPr>
              <a:t>Ensure that Patrol equipment is wiped down frequently using CDC-approved disinfectant, especially after each shift. </a:t>
            </a:r>
            <a:endParaRPr lang="en-US" sz="1900" b="1" dirty="0" smtClean="0">
              <a:solidFill>
                <a:srgbClr val="002060"/>
              </a:solidFill>
            </a:endParaRPr>
          </a:p>
          <a:p>
            <a:pPr lvl="1"/>
            <a:r>
              <a:rPr lang="en-US" sz="1900" b="1" i="1" dirty="0" smtClean="0">
                <a:solidFill>
                  <a:schemeClr val="accent1">
                    <a:lumMod val="75000"/>
                  </a:schemeClr>
                </a:solidFill>
              </a:rPr>
              <a:t>Patrollers may be asked </a:t>
            </a:r>
            <a:r>
              <a:rPr lang="en-US" sz="1900" b="1" i="1" dirty="0">
                <a:solidFill>
                  <a:schemeClr val="accent1">
                    <a:lumMod val="75000"/>
                  </a:schemeClr>
                </a:solidFill>
              </a:rPr>
              <a:t>to help with this routine as part of their regular duties. </a:t>
            </a:r>
          </a:p>
          <a:p>
            <a:r>
              <a:rPr lang="en-US" sz="1900" b="1" dirty="0" smtClean="0">
                <a:solidFill>
                  <a:srgbClr val="002060"/>
                </a:solidFill>
              </a:rPr>
              <a:t>Assigning individually labeled containers/cubbies/bags for each Patroller will help to </a:t>
            </a:r>
            <a:r>
              <a:rPr lang="en-US" sz="1900" b="1" dirty="0">
                <a:solidFill>
                  <a:srgbClr val="002060"/>
                </a:solidFill>
              </a:rPr>
              <a:t>limit </a:t>
            </a:r>
            <a:r>
              <a:rPr lang="en-US" sz="1900" b="1" dirty="0" smtClean="0">
                <a:solidFill>
                  <a:srgbClr val="002060"/>
                </a:solidFill>
              </a:rPr>
              <a:t>contact with equipment.</a:t>
            </a:r>
          </a:p>
          <a:p>
            <a:r>
              <a:rPr lang="en-US" sz="1900" b="1" dirty="0" smtClean="0">
                <a:solidFill>
                  <a:srgbClr val="002060"/>
                </a:solidFill>
              </a:rPr>
              <a:t>Remember to follow social distancing rules </a:t>
            </a:r>
            <a:r>
              <a:rPr lang="en-US" sz="1900" b="1" dirty="0">
                <a:solidFill>
                  <a:srgbClr val="002060"/>
                </a:solidFill>
              </a:rPr>
              <a:t>on school </a:t>
            </a:r>
            <a:r>
              <a:rPr lang="en-US" sz="1900" b="1" dirty="0" smtClean="0">
                <a:solidFill>
                  <a:srgbClr val="002060"/>
                </a:solidFill>
              </a:rPr>
              <a:t>buses if you are a bus Patrol.</a:t>
            </a:r>
          </a:p>
          <a:p>
            <a:r>
              <a:rPr lang="en-US" sz="1900" b="1" dirty="0" smtClean="0">
                <a:solidFill>
                  <a:srgbClr val="002060"/>
                </a:solidFill>
              </a:rPr>
              <a:t>Physical </a:t>
            </a:r>
            <a:r>
              <a:rPr lang="en-US" sz="1900" b="1" dirty="0">
                <a:solidFill>
                  <a:srgbClr val="002060"/>
                </a:solidFill>
              </a:rPr>
              <a:t>indicators like tape on the floor or chalk on </a:t>
            </a:r>
            <a:r>
              <a:rPr lang="en-US" sz="1900" b="1" dirty="0" smtClean="0">
                <a:solidFill>
                  <a:srgbClr val="002060"/>
                </a:solidFill>
              </a:rPr>
              <a:t>the sidewalk </a:t>
            </a:r>
            <a:r>
              <a:rPr lang="en-US" sz="1900" b="1" dirty="0">
                <a:solidFill>
                  <a:srgbClr val="002060"/>
                </a:solidFill>
              </a:rPr>
              <a:t>can </a:t>
            </a:r>
            <a:r>
              <a:rPr lang="en-US" sz="1900" b="1" dirty="0" smtClean="0">
                <a:solidFill>
                  <a:srgbClr val="002060"/>
                </a:solidFill>
              </a:rPr>
              <a:t>help remind you to </a:t>
            </a:r>
            <a:r>
              <a:rPr lang="en-US" sz="1900" b="1" dirty="0">
                <a:solidFill>
                  <a:srgbClr val="002060"/>
                </a:solidFill>
              </a:rPr>
              <a:t>distance </a:t>
            </a:r>
            <a:r>
              <a:rPr lang="en-US" sz="1900" b="1" dirty="0" smtClean="0">
                <a:solidFill>
                  <a:srgbClr val="002060"/>
                </a:solidFill>
              </a:rPr>
              <a:t>yourself </a:t>
            </a:r>
            <a:r>
              <a:rPr lang="en-US" sz="1900" b="1" dirty="0">
                <a:solidFill>
                  <a:srgbClr val="002060"/>
                </a:solidFill>
              </a:rPr>
              <a:t>from </a:t>
            </a:r>
            <a:r>
              <a:rPr lang="en-US" sz="1900" b="1" dirty="0" smtClean="0">
                <a:solidFill>
                  <a:srgbClr val="002060"/>
                </a:solidFill>
              </a:rPr>
              <a:t>others while on duty. </a:t>
            </a:r>
            <a:endParaRPr lang="en-US" sz="2200" b="1" dirty="0" smtClean="0">
              <a:solidFill>
                <a:srgbClr val="002060"/>
              </a:solidFill>
            </a:endParaRPr>
          </a:p>
          <a:p>
            <a:pPr marL="34290" indent="0">
              <a:buNone/>
            </a:pPr>
            <a:endParaRPr lang="en-US" sz="1800" dirty="0" smtClean="0"/>
          </a:p>
          <a:p>
            <a:endParaRPr lang="en-US" sz="1800" dirty="0"/>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3466419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4726" y="143728"/>
            <a:ext cx="8774545" cy="6511636"/>
          </a:xfrm>
          <a:prstGeom prst="rect">
            <a:avLst/>
          </a:prstGeom>
        </p:spPr>
      </p:pic>
      <p:pic>
        <p:nvPicPr>
          <p:cNvPr id="3" name="Picture 2"/>
          <p:cNvPicPr>
            <a:picLocks noChangeAspect="1"/>
          </p:cNvPicPr>
          <p:nvPr/>
        </p:nvPicPr>
        <p:blipFill>
          <a:blip r:embed="rId3"/>
          <a:stretch>
            <a:fillRect/>
          </a:stretch>
        </p:blipFill>
        <p:spPr>
          <a:xfrm>
            <a:off x="6351781" y="522513"/>
            <a:ext cx="2301740" cy="3257007"/>
          </a:xfrm>
          <a:prstGeom prst="rect">
            <a:avLst/>
          </a:prstGeom>
        </p:spPr>
      </p:pic>
      <p:sp>
        <p:nvSpPr>
          <p:cNvPr id="4" name="Title 3"/>
          <p:cNvSpPr>
            <a:spLocks noGrp="1"/>
          </p:cNvSpPr>
          <p:nvPr>
            <p:ph type="title"/>
          </p:nvPr>
        </p:nvSpPr>
        <p:spPr>
          <a:xfrm>
            <a:off x="467619" y="210381"/>
            <a:ext cx="7406640" cy="1356360"/>
          </a:xfrm>
        </p:spPr>
        <p:txBody>
          <a:bodyPr/>
          <a:lstStyle/>
          <a:p>
            <a:r>
              <a:rPr lang="en-US" b="1" dirty="0" smtClean="0">
                <a:solidFill>
                  <a:schemeClr val="accent1">
                    <a:lumMod val="75000"/>
                  </a:schemeClr>
                </a:solidFill>
              </a:rPr>
              <a:t>Extra Opportunities</a:t>
            </a:r>
            <a:endParaRPr lang="en-US" b="1" dirty="0">
              <a:solidFill>
                <a:schemeClr val="accent1">
                  <a:lumMod val="75000"/>
                </a:schemeClr>
              </a:solidFill>
            </a:endParaRPr>
          </a:p>
        </p:txBody>
      </p:sp>
      <p:sp>
        <p:nvSpPr>
          <p:cNvPr id="5" name="Content Placeholder 4"/>
          <p:cNvSpPr>
            <a:spLocks noGrp="1"/>
          </p:cNvSpPr>
          <p:nvPr>
            <p:ph sz="half" idx="1"/>
          </p:nvPr>
        </p:nvSpPr>
        <p:spPr>
          <a:xfrm>
            <a:off x="467619" y="849749"/>
            <a:ext cx="4259206" cy="5246254"/>
          </a:xfrm>
        </p:spPr>
        <p:txBody>
          <a:bodyPr>
            <a:normAutofit/>
          </a:bodyPr>
          <a:lstStyle/>
          <a:p>
            <a:endParaRPr lang="en-US" sz="1800" dirty="0" smtClean="0"/>
          </a:p>
          <a:p>
            <a:r>
              <a:rPr lang="en-US" sz="1800" b="1" dirty="0" smtClean="0">
                <a:solidFill>
                  <a:srgbClr val="002060"/>
                </a:solidFill>
              </a:rPr>
              <a:t>There will be a lot to learn this year about safe behaviors including those that reduce the spread of illness.</a:t>
            </a:r>
          </a:p>
          <a:p>
            <a:r>
              <a:rPr lang="en-US" sz="1800" b="1" dirty="0" smtClean="0">
                <a:solidFill>
                  <a:srgbClr val="002060"/>
                </a:solidFill>
              </a:rPr>
              <a:t>Patrollers will have the opportunity to engage in extra leadership opportunities to keep our school environment safe.</a:t>
            </a:r>
          </a:p>
          <a:p>
            <a:r>
              <a:rPr lang="en-US" sz="1800" b="1" dirty="0" smtClean="0">
                <a:solidFill>
                  <a:srgbClr val="002060"/>
                </a:solidFill>
              </a:rPr>
              <a:t>These opportunities may take place virtually or in school.</a:t>
            </a:r>
          </a:p>
          <a:p>
            <a:r>
              <a:rPr lang="en-US" sz="1800" b="1" dirty="0" smtClean="0">
                <a:solidFill>
                  <a:srgbClr val="002060"/>
                </a:solidFill>
              </a:rPr>
              <a:t>Example</a:t>
            </a:r>
            <a:r>
              <a:rPr lang="en-US" sz="1800" dirty="0" smtClean="0">
                <a:solidFill>
                  <a:srgbClr val="002060"/>
                </a:solidFill>
              </a:rPr>
              <a:t>:</a:t>
            </a:r>
          </a:p>
          <a:p>
            <a:pPr lvl="1"/>
            <a:r>
              <a:rPr lang="en-US" sz="1650" dirty="0" smtClean="0">
                <a:solidFill>
                  <a:srgbClr val="002060"/>
                </a:solidFill>
              </a:rPr>
              <a:t>Design a poster or lead a poster contest about </a:t>
            </a:r>
          </a:p>
          <a:p>
            <a:pPr lvl="2"/>
            <a:r>
              <a:rPr lang="en-US" sz="1500" dirty="0">
                <a:solidFill>
                  <a:srgbClr val="002060"/>
                </a:solidFill>
              </a:rPr>
              <a:t>H</a:t>
            </a:r>
            <a:r>
              <a:rPr lang="en-US" sz="1500" dirty="0" smtClean="0">
                <a:solidFill>
                  <a:srgbClr val="002060"/>
                </a:solidFill>
              </a:rPr>
              <a:t>and washing</a:t>
            </a:r>
          </a:p>
          <a:p>
            <a:pPr lvl="2"/>
            <a:r>
              <a:rPr lang="en-US" sz="1500" dirty="0">
                <a:solidFill>
                  <a:srgbClr val="002060"/>
                </a:solidFill>
              </a:rPr>
              <a:t>S</a:t>
            </a:r>
            <a:r>
              <a:rPr lang="en-US" sz="1500" dirty="0" smtClean="0">
                <a:solidFill>
                  <a:srgbClr val="002060"/>
                </a:solidFill>
              </a:rPr>
              <a:t>neezing into elbow vs. hand</a:t>
            </a:r>
          </a:p>
          <a:p>
            <a:pPr lvl="2"/>
            <a:r>
              <a:rPr lang="en-US" sz="1500" dirty="0">
                <a:solidFill>
                  <a:srgbClr val="002060"/>
                </a:solidFill>
              </a:rPr>
              <a:t>I</a:t>
            </a:r>
            <a:r>
              <a:rPr lang="en-US" sz="1500" dirty="0" smtClean="0">
                <a:solidFill>
                  <a:srgbClr val="002060"/>
                </a:solidFill>
              </a:rPr>
              <a:t>mportance of social distancing in school and on the school bus</a:t>
            </a:r>
          </a:p>
          <a:p>
            <a:endParaRPr lang="en-US" sz="1800" dirty="0" smtClean="0"/>
          </a:p>
          <a:p>
            <a:endParaRPr lang="en-US" sz="1800" dirty="0"/>
          </a:p>
        </p:txBody>
      </p:sp>
      <p:pic>
        <p:nvPicPr>
          <p:cNvPr id="8"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726825" y="3257006"/>
            <a:ext cx="2197700" cy="3097710"/>
          </a:xfrm>
          <a:prstGeom prst="rect">
            <a:avLst/>
          </a:prstGeom>
        </p:spPr>
      </p:pic>
      <p:pic>
        <p:nvPicPr>
          <p:cNvPr id="9" name="Picture 8"/>
          <p:cNvPicPr>
            <a:picLocks noChangeAspect="1"/>
          </p:cNvPicPr>
          <p:nvPr/>
        </p:nvPicPr>
        <p:blipFill>
          <a:blip r:embed="rId6"/>
          <a:srcRect/>
          <a:stretch/>
        </p:blipFill>
        <p:spPr>
          <a:xfrm>
            <a:off x="7524233" y="5587875"/>
            <a:ext cx="1043152" cy="785986"/>
          </a:xfrm>
          <a:prstGeom prst="rect">
            <a:avLst/>
          </a:prstGeom>
        </p:spPr>
      </p:pic>
    </p:spTree>
    <p:extLst>
      <p:ext uri="{BB962C8B-B14F-4D97-AF65-F5344CB8AC3E}">
        <p14:creationId xmlns:p14="http://schemas.microsoft.com/office/powerpoint/2010/main" val="1374314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726" y="1422399"/>
            <a:ext cx="8774545" cy="5264727"/>
          </a:xfrm>
          <a:prstGeom prst="rect">
            <a:avLst/>
          </a:prstGeom>
        </p:spPr>
      </p:pic>
      <p:sp>
        <p:nvSpPr>
          <p:cNvPr id="3" name="Rounded Rectangle 2"/>
          <p:cNvSpPr/>
          <p:nvPr/>
        </p:nvSpPr>
        <p:spPr>
          <a:xfrm>
            <a:off x="738909" y="1847273"/>
            <a:ext cx="3684501" cy="346664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p:cNvSpPr>
            <a:spLocks noGrp="1"/>
          </p:cNvSpPr>
          <p:nvPr>
            <p:ph type="title"/>
          </p:nvPr>
        </p:nvSpPr>
        <p:spPr>
          <a:xfrm>
            <a:off x="791787" y="153312"/>
            <a:ext cx="7406640" cy="1356360"/>
          </a:xfrm>
        </p:spPr>
        <p:txBody>
          <a:bodyPr/>
          <a:lstStyle/>
          <a:p>
            <a:r>
              <a:rPr lang="en-US" b="1" dirty="0" smtClean="0"/>
              <a:t>Be a Resource and Role Model</a:t>
            </a:r>
            <a:endParaRPr lang="en-US" b="1" dirty="0"/>
          </a:p>
        </p:txBody>
      </p:sp>
      <p:sp>
        <p:nvSpPr>
          <p:cNvPr id="5" name="Content Placeholder 4"/>
          <p:cNvSpPr>
            <a:spLocks noGrp="1"/>
          </p:cNvSpPr>
          <p:nvPr>
            <p:ph sz="half" idx="1"/>
          </p:nvPr>
        </p:nvSpPr>
        <p:spPr>
          <a:xfrm>
            <a:off x="791787" y="1994776"/>
            <a:ext cx="3631623" cy="4023360"/>
          </a:xfrm>
        </p:spPr>
        <p:txBody>
          <a:bodyPr>
            <a:normAutofit/>
          </a:bodyPr>
          <a:lstStyle/>
          <a:p>
            <a:r>
              <a:rPr lang="en-US" sz="2000" b="1" dirty="0" smtClean="0"/>
              <a:t>Protect yourselves while on duty by following the guidelines of your advisor.</a:t>
            </a:r>
          </a:p>
          <a:p>
            <a:r>
              <a:rPr lang="en-US" sz="2000" b="1" dirty="0" smtClean="0"/>
              <a:t>Treat everyone with respect.</a:t>
            </a:r>
          </a:p>
          <a:p>
            <a:r>
              <a:rPr lang="en-US" sz="2000" b="1" dirty="0" smtClean="0"/>
              <a:t>Practice good hygiene to help eliminate the spread of illness.</a:t>
            </a:r>
          </a:p>
          <a:p>
            <a:r>
              <a:rPr lang="en-US" sz="2000" b="1" dirty="0" smtClean="0"/>
              <a:t>Continue to have fun and wear your belt and badge proudly!</a:t>
            </a:r>
            <a:endParaRPr lang="en-US" sz="2000" b="1" dirty="0"/>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6604" y="2399087"/>
            <a:ext cx="4537176" cy="25772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42578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83602" y="1513183"/>
            <a:ext cx="8774545" cy="5183180"/>
          </a:xfrm>
          <a:prstGeom prst="rect">
            <a:avLst/>
          </a:prstGeom>
        </p:spPr>
      </p:pic>
      <p:sp>
        <p:nvSpPr>
          <p:cNvPr id="4" name="Title 3"/>
          <p:cNvSpPr>
            <a:spLocks noGrp="1"/>
          </p:cNvSpPr>
          <p:nvPr>
            <p:ph type="title"/>
          </p:nvPr>
        </p:nvSpPr>
        <p:spPr>
          <a:xfrm>
            <a:off x="619432" y="193436"/>
            <a:ext cx="8041872" cy="1356360"/>
          </a:xfrm>
        </p:spPr>
        <p:txBody>
          <a:bodyPr/>
          <a:lstStyle/>
          <a:p>
            <a:r>
              <a:rPr lang="en-US" dirty="0" smtClean="0"/>
              <a:t>Final Reminder</a:t>
            </a:r>
            <a:endParaRPr lang="en-US" dirty="0"/>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65472" y="1660518"/>
            <a:ext cx="5665065" cy="2923877"/>
          </a:xfrm>
          <a:prstGeom prst="rect">
            <a:avLst/>
          </a:prstGeom>
          <a:noFill/>
        </p:spPr>
        <p:txBody>
          <a:bodyPr wrap="square" rtlCol="0">
            <a:spAutoFit/>
          </a:bodyPr>
          <a:lstStyle/>
          <a:p>
            <a:r>
              <a:rPr lang="en-US" sz="2000" dirty="0" smtClean="0">
                <a:solidFill>
                  <a:srgbClr val="002060"/>
                </a:solidFill>
              </a:rPr>
              <a:t>Patrollers </a:t>
            </a:r>
            <a:r>
              <a:rPr lang="en-US" sz="2000" i="1" u="sng" dirty="0">
                <a:solidFill>
                  <a:srgbClr val="002060"/>
                </a:solidFill>
              </a:rPr>
              <a:t>should not</a:t>
            </a:r>
            <a:r>
              <a:rPr lang="en-US" sz="2000" i="1" dirty="0">
                <a:solidFill>
                  <a:srgbClr val="002060"/>
                </a:solidFill>
              </a:rPr>
              <a:t> </a:t>
            </a:r>
            <a:r>
              <a:rPr lang="en-US" sz="2000" dirty="0">
                <a:solidFill>
                  <a:srgbClr val="002060"/>
                </a:solidFill>
              </a:rPr>
              <a:t>enforce </a:t>
            </a:r>
            <a:r>
              <a:rPr lang="en-US" sz="2000" dirty="0" smtClean="0">
                <a:solidFill>
                  <a:srgbClr val="002060"/>
                </a:solidFill>
              </a:rPr>
              <a:t>the use </a:t>
            </a:r>
            <a:r>
              <a:rPr lang="en-US" sz="2000" dirty="0">
                <a:solidFill>
                  <a:srgbClr val="002060"/>
                </a:solidFill>
              </a:rPr>
              <a:t>of </a:t>
            </a:r>
            <a:r>
              <a:rPr lang="en-US" sz="2000" dirty="0" smtClean="0">
                <a:solidFill>
                  <a:srgbClr val="002060"/>
                </a:solidFill>
              </a:rPr>
              <a:t>face </a:t>
            </a:r>
            <a:r>
              <a:rPr lang="en-US" sz="2000" dirty="0">
                <a:solidFill>
                  <a:srgbClr val="002060"/>
                </a:solidFill>
              </a:rPr>
              <a:t>coverings, social distancing or hand hygiene while on </a:t>
            </a:r>
            <a:r>
              <a:rPr lang="en-US" sz="2000" dirty="0" smtClean="0">
                <a:solidFill>
                  <a:srgbClr val="002060"/>
                </a:solidFill>
              </a:rPr>
              <a:t>duty.</a:t>
            </a:r>
          </a:p>
          <a:p>
            <a:endParaRPr lang="en-US" sz="2000" dirty="0" smtClean="0">
              <a:solidFill>
                <a:srgbClr val="002060"/>
              </a:solidFill>
            </a:endParaRPr>
          </a:p>
          <a:p>
            <a:r>
              <a:rPr lang="en-US" sz="2000" dirty="0" smtClean="0">
                <a:solidFill>
                  <a:srgbClr val="002060"/>
                </a:solidFill>
              </a:rPr>
              <a:t>Patrollers </a:t>
            </a:r>
            <a:r>
              <a:rPr lang="en-US" sz="2000" i="1" u="sng" dirty="0" smtClean="0">
                <a:solidFill>
                  <a:srgbClr val="002060"/>
                </a:solidFill>
              </a:rPr>
              <a:t>can</a:t>
            </a:r>
            <a:r>
              <a:rPr lang="en-US" sz="2000" dirty="0" smtClean="0">
                <a:solidFill>
                  <a:srgbClr val="002060"/>
                </a:solidFill>
              </a:rPr>
              <a:t> educate their peers on:</a:t>
            </a:r>
            <a:endParaRPr lang="en-US" sz="2000" dirty="0">
              <a:solidFill>
                <a:srgbClr val="002060"/>
              </a:solidFill>
            </a:endParaRPr>
          </a:p>
          <a:p>
            <a:pPr marL="800100" lvl="1" indent="-342900">
              <a:buFont typeface="Arial" panose="020B0604020202020204" pitchFamily="34" charset="0"/>
              <a:buChar char="•"/>
            </a:pPr>
            <a:r>
              <a:rPr lang="en-US" sz="2000" dirty="0" smtClean="0">
                <a:solidFill>
                  <a:srgbClr val="002060"/>
                </a:solidFill>
              </a:rPr>
              <a:t>Why practicing good hygiene is essential </a:t>
            </a:r>
            <a:endParaRPr lang="en-US" sz="2000" dirty="0">
              <a:solidFill>
                <a:srgbClr val="002060"/>
              </a:solidFill>
            </a:endParaRPr>
          </a:p>
          <a:p>
            <a:pPr marL="800100" lvl="1" indent="-342900">
              <a:buFont typeface="Arial" panose="020B0604020202020204" pitchFamily="34" charset="0"/>
              <a:buChar char="•"/>
            </a:pPr>
            <a:r>
              <a:rPr lang="en-US" sz="2000" dirty="0" smtClean="0">
                <a:solidFill>
                  <a:srgbClr val="002060"/>
                </a:solidFill>
              </a:rPr>
              <a:t>How to help </a:t>
            </a:r>
            <a:r>
              <a:rPr lang="en-US" sz="2000" dirty="0">
                <a:solidFill>
                  <a:srgbClr val="002060"/>
                </a:solidFill>
              </a:rPr>
              <a:t>reduce community spread of </a:t>
            </a:r>
            <a:r>
              <a:rPr lang="en-US" sz="2000" dirty="0" smtClean="0">
                <a:solidFill>
                  <a:srgbClr val="002060"/>
                </a:solidFill>
              </a:rPr>
              <a:t>COVID-19</a:t>
            </a:r>
            <a:endParaRPr lang="en-US" sz="2000" dirty="0">
              <a:solidFill>
                <a:srgbClr val="002060"/>
              </a:solidFill>
            </a:endParaRPr>
          </a:p>
          <a:p>
            <a:pPr lvl="1"/>
            <a:endParaRPr lang="en-US" sz="2400" dirty="0">
              <a:solidFill>
                <a:srgbClr val="002060"/>
              </a:solidFill>
            </a:endParaRPr>
          </a:p>
        </p:txBody>
      </p:sp>
      <p:pic>
        <p:nvPicPr>
          <p:cNvPr id="11" name="Picture 10"/>
          <p:cNvPicPr>
            <a:picLocks noChangeAspect="1"/>
          </p:cNvPicPr>
          <p:nvPr/>
        </p:nvPicPr>
        <p:blipFill>
          <a:blip r:embed="rId4"/>
          <a:srcRect/>
          <a:stretch/>
        </p:blipFill>
        <p:spPr>
          <a:xfrm>
            <a:off x="7524233" y="5587875"/>
            <a:ext cx="1043152" cy="785986"/>
          </a:xfrm>
          <a:prstGeom prst="rect">
            <a:avLst/>
          </a:prstGeom>
        </p:spPr>
      </p:pic>
      <p:pic>
        <p:nvPicPr>
          <p:cNvPr id="2" name="Picture 1"/>
          <p:cNvPicPr>
            <a:picLocks noChangeAspect="1"/>
          </p:cNvPicPr>
          <p:nvPr/>
        </p:nvPicPr>
        <p:blipFill>
          <a:blip r:embed="rId5"/>
          <a:stretch>
            <a:fillRect/>
          </a:stretch>
        </p:blipFill>
        <p:spPr>
          <a:xfrm>
            <a:off x="5630184" y="2259402"/>
            <a:ext cx="3031120" cy="1845371"/>
          </a:xfrm>
          <a:prstGeom prst="rect">
            <a:avLst/>
          </a:prstGeom>
        </p:spPr>
      </p:pic>
      <p:sp>
        <p:nvSpPr>
          <p:cNvPr id="3" name="TextBox 2"/>
          <p:cNvSpPr txBox="1"/>
          <p:nvPr/>
        </p:nvSpPr>
        <p:spPr>
          <a:xfrm>
            <a:off x="1030665" y="4518344"/>
            <a:ext cx="7219406" cy="923330"/>
          </a:xfrm>
          <a:prstGeom prst="rect">
            <a:avLst/>
          </a:prstGeom>
          <a:noFill/>
        </p:spPr>
        <p:txBody>
          <a:bodyPr wrap="square" rtlCol="0">
            <a:spAutoFit/>
          </a:bodyPr>
          <a:lstStyle/>
          <a:p>
            <a:pPr algn="ctr"/>
            <a:r>
              <a:rPr lang="en-US" i="1" dirty="0">
                <a:solidFill>
                  <a:srgbClr val="002060"/>
                </a:solidFill>
              </a:rPr>
              <a:t>As a Patroller, show respect for the health and safety of those in your community and be a role model by practicing healthy habits while on duty.</a:t>
            </a:r>
            <a:endParaRPr lang="en-US" i="1" dirty="0">
              <a:solidFill>
                <a:srgbClr val="000000"/>
              </a:solidFill>
            </a:endParaRPr>
          </a:p>
          <a:p>
            <a:pPr algn="ctr"/>
            <a:endParaRPr lang="en-US" dirty="0"/>
          </a:p>
        </p:txBody>
      </p:sp>
    </p:spTree>
    <p:extLst>
      <p:ext uri="{BB962C8B-B14F-4D97-AF65-F5344CB8AC3E}">
        <p14:creationId xmlns:p14="http://schemas.microsoft.com/office/powerpoint/2010/main" val="18475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059708"/>
            <a:ext cx="9144000" cy="2244437"/>
          </a:xfrm>
          <a:prstGeom prst="rect">
            <a:avLst/>
          </a:prstGeom>
        </p:spPr>
      </p:pic>
      <p:sp>
        <p:nvSpPr>
          <p:cNvPr id="2" name="Title 1"/>
          <p:cNvSpPr>
            <a:spLocks noGrp="1"/>
          </p:cNvSpPr>
          <p:nvPr>
            <p:ph type="ctrTitle"/>
          </p:nvPr>
        </p:nvSpPr>
        <p:spPr>
          <a:xfrm>
            <a:off x="832485" y="716122"/>
            <a:ext cx="7475220" cy="2926080"/>
          </a:xfrm>
        </p:spPr>
        <p:txBody>
          <a:bodyPr>
            <a:normAutofit/>
          </a:bodyPr>
          <a:lstStyle/>
          <a:p>
            <a:r>
              <a:rPr lang="en-US" dirty="0" smtClean="0">
                <a:solidFill>
                  <a:srgbClr val="002060"/>
                </a:solidFill>
              </a:rPr>
              <a:t>Questions?</a:t>
            </a:r>
            <a:endParaRPr lang="en-US" dirty="0">
              <a:solidFill>
                <a:srgbClr val="002060"/>
              </a:solidFill>
            </a:endParaRPr>
          </a:p>
        </p:txBody>
      </p:sp>
      <p:pic>
        <p:nvPicPr>
          <p:cNvPr id="6" name="Picture 5"/>
          <p:cNvPicPr>
            <a:picLocks noChangeAspect="1"/>
          </p:cNvPicPr>
          <p:nvPr/>
        </p:nvPicPr>
        <p:blipFill>
          <a:blip r:embed="rId3"/>
          <a:srcRect/>
          <a:stretch/>
        </p:blipFill>
        <p:spPr>
          <a:xfrm>
            <a:off x="7524233" y="5587875"/>
            <a:ext cx="1043152" cy="785986"/>
          </a:xfrm>
          <a:prstGeom prst="rect">
            <a:avLst/>
          </a:prstGeom>
        </p:spPr>
      </p:pic>
      <p:pic>
        <p:nvPicPr>
          <p:cNvPr id="7"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7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03139"/>
            <a:ext cx="7406640" cy="1356360"/>
          </a:xfrm>
        </p:spPr>
        <p:txBody>
          <a:bodyPr/>
          <a:lstStyle/>
          <a:p>
            <a:pPr algn="ctr"/>
            <a:r>
              <a:rPr lang="en-US" b="1" dirty="0" smtClean="0">
                <a:solidFill>
                  <a:schemeClr val="accent1">
                    <a:lumMod val="75000"/>
                  </a:schemeClr>
                </a:solidFill>
              </a:rPr>
              <a:t>**Presenter Notes**</a:t>
            </a:r>
            <a:endParaRPr lang="en-US" b="1" dirty="0">
              <a:solidFill>
                <a:schemeClr val="accent1">
                  <a:lumMod val="75000"/>
                </a:schemeClr>
              </a:solidFill>
            </a:endParaRPr>
          </a:p>
        </p:txBody>
      </p:sp>
      <p:sp>
        <p:nvSpPr>
          <p:cNvPr id="3" name="Content Placeholder 2"/>
          <p:cNvSpPr>
            <a:spLocks noGrp="1"/>
          </p:cNvSpPr>
          <p:nvPr>
            <p:ph sz="half" idx="1"/>
          </p:nvPr>
        </p:nvSpPr>
        <p:spPr>
          <a:xfrm>
            <a:off x="857250" y="1906397"/>
            <a:ext cx="7406640" cy="4023360"/>
          </a:xfrm>
        </p:spPr>
        <p:txBody>
          <a:bodyPr>
            <a:normAutofit/>
          </a:bodyPr>
          <a:lstStyle/>
          <a:p>
            <a:pPr marL="34290" indent="0">
              <a:buNone/>
            </a:pPr>
            <a:r>
              <a:rPr lang="en-US" sz="1800" b="1" dirty="0" smtClean="0">
                <a:solidFill>
                  <a:srgbClr val="002060"/>
                </a:solidFill>
              </a:rPr>
              <a:t>This presentation is intended to provide Patrollers with information for participating in the AAA School Safety Patrol Program during COVID-19.</a:t>
            </a:r>
          </a:p>
          <a:p>
            <a:pPr marL="34290" indent="0">
              <a:buNone/>
            </a:pPr>
            <a:r>
              <a:rPr lang="en-US" sz="1800" b="1" dirty="0" smtClean="0">
                <a:solidFill>
                  <a:srgbClr val="002060"/>
                </a:solidFill>
              </a:rPr>
              <a:t>This presentation includes:</a:t>
            </a:r>
          </a:p>
          <a:p>
            <a:pPr marL="377190" indent="-342900">
              <a:buAutoNum type="arabicPeriod"/>
            </a:pPr>
            <a:r>
              <a:rPr lang="en-US" sz="1800" b="1" dirty="0" smtClean="0">
                <a:solidFill>
                  <a:schemeClr val="accent1">
                    <a:lumMod val="75000"/>
                  </a:schemeClr>
                </a:solidFill>
              </a:rPr>
              <a:t>Size of Patrol; Considerations based on where Patrollers are posted</a:t>
            </a:r>
          </a:p>
          <a:p>
            <a:pPr marL="377190" indent="-342900">
              <a:buAutoNum type="arabicPeriod"/>
            </a:pPr>
            <a:r>
              <a:rPr lang="en-US" sz="1800" b="1" dirty="0" smtClean="0">
                <a:solidFill>
                  <a:schemeClr val="accent1">
                    <a:lumMod val="75000"/>
                  </a:schemeClr>
                </a:solidFill>
              </a:rPr>
              <a:t>Guidance for Patrol meetings</a:t>
            </a:r>
          </a:p>
          <a:p>
            <a:pPr marL="377190" indent="-342900">
              <a:buAutoNum type="arabicPeriod"/>
            </a:pPr>
            <a:r>
              <a:rPr lang="en-US" sz="1800" b="1" dirty="0" smtClean="0">
                <a:solidFill>
                  <a:schemeClr val="accent1">
                    <a:lumMod val="75000"/>
                  </a:schemeClr>
                </a:solidFill>
              </a:rPr>
              <a:t>Extra opportunities for Patrollers</a:t>
            </a:r>
          </a:p>
          <a:p>
            <a:pPr marL="377190" indent="-342900">
              <a:buAutoNum type="arabicPeriod"/>
            </a:pPr>
            <a:r>
              <a:rPr lang="en-US" sz="1800" b="1" dirty="0" smtClean="0">
                <a:solidFill>
                  <a:schemeClr val="accent1">
                    <a:lumMod val="75000"/>
                  </a:schemeClr>
                </a:solidFill>
              </a:rPr>
              <a:t>Patroller Reminders</a:t>
            </a:r>
          </a:p>
          <a:p>
            <a:pPr marL="34290" indent="0" algn="ctr">
              <a:buNone/>
            </a:pPr>
            <a:endParaRPr lang="en-US" sz="1800" b="1" dirty="0" smtClean="0">
              <a:solidFill>
                <a:srgbClr val="FF0000"/>
              </a:solidFill>
            </a:endParaRPr>
          </a:p>
          <a:p>
            <a:pPr marL="34290" indent="0" algn="ctr">
              <a:buNone/>
            </a:pPr>
            <a:r>
              <a:rPr lang="en-US" sz="1800" b="1" dirty="0" smtClean="0">
                <a:solidFill>
                  <a:srgbClr val="FF0000"/>
                </a:solidFill>
              </a:rPr>
              <a:t>Patrollers </a:t>
            </a:r>
            <a:r>
              <a:rPr lang="en-US" sz="1800" b="1" i="1" u="sng" dirty="0">
                <a:solidFill>
                  <a:srgbClr val="FF0000"/>
                </a:solidFill>
              </a:rPr>
              <a:t>should not</a:t>
            </a:r>
            <a:r>
              <a:rPr lang="en-US" sz="1800" b="1" i="1" dirty="0">
                <a:solidFill>
                  <a:srgbClr val="FF0000"/>
                </a:solidFill>
              </a:rPr>
              <a:t> </a:t>
            </a:r>
            <a:r>
              <a:rPr lang="en-US" sz="1800" b="1" dirty="0">
                <a:solidFill>
                  <a:srgbClr val="FF0000"/>
                </a:solidFill>
              </a:rPr>
              <a:t>enforce public health measures like use of face coverings, social distancing or hand hygiene while on duty.</a:t>
            </a:r>
          </a:p>
          <a:p>
            <a:pPr marL="377190" indent="-342900">
              <a:buAutoNum type="arabicPeriod"/>
            </a:pPr>
            <a:endParaRPr lang="en-US" sz="1800" b="1" dirty="0" smtClean="0">
              <a:solidFill>
                <a:schemeClr val="accent1">
                  <a:lumMod val="75000"/>
                </a:schemeClr>
              </a:solidFill>
            </a:endParaRPr>
          </a:p>
          <a:p>
            <a:pPr marL="34290" indent="0">
              <a:buNone/>
            </a:pPr>
            <a:endParaRPr lang="en-US" sz="1800" dirty="0" smtClean="0">
              <a:solidFill>
                <a:srgbClr val="002060"/>
              </a:solidFill>
            </a:endParaRPr>
          </a:p>
          <a:p>
            <a:pPr marL="377190" indent="-342900">
              <a:buAutoNum type="arabicPeriod"/>
            </a:pPr>
            <a:endParaRPr lang="en-US" sz="1800" dirty="0" smtClean="0">
              <a:solidFill>
                <a:srgbClr val="002060"/>
              </a:solidFill>
            </a:endParaRPr>
          </a:p>
          <a:p>
            <a:pPr marL="377190" indent="-342900">
              <a:buAutoNum type="arabicPeriod"/>
            </a:pPr>
            <a:endParaRPr lang="en-US" sz="1800" dirty="0" smtClean="0">
              <a:solidFill>
                <a:srgbClr val="002060"/>
              </a:solidFill>
            </a:endParaRPr>
          </a:p>
          <a:p>
            <a:pPr marL="377190" indent="-342900">
              <a:buAutoNum type="arabicPeriod"/>
            </a:pPr>
            <a:endParaRPr lang="en-US" sz="1800" dirty="0">
              <a:solidFill>
                <a:srgbClr val="002060"/>
              </a:solidFill>
            </a:endParaRPr>
          </a:p>
        </p:txBody>
      </p:sp>
      <p:pic>
        <p:nvPicPr>
          <p:cNvPr id="5"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4106" y="1203503"/>
            <a:ext cx="5647700"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**Prior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to presenting,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locate this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slide on the left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menu,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right click on the slide and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select “Hide Slide”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Picture 5"/>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92802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44465" y="1457969"/>
            <a:ext cx="7922919" cy="4525352"/>
          </a:xfrm>
        </p:spPr>
        <p:txBody>
          <a:bodyPr>
            <a:normAutofit/>
          </a:bodyPr>
          <a:lstStyle/>
          <a:p>
            <a:endParaRPr lang="en-US" sz="1800" dirty="0" smtClean="0"/>
          </a:p>
          <a:p>
            <a:r>
              <a:rPr lang="en-US" sz="2200" b="1" dirty="0" smtClean="0">
                <a:solidFill>
                  <a:srgbClr val="002060"/>
                </a:solidFill>
              </a:rPr>
              <a:t>Patrol advisors should educate Patrollers about the importance of public health measures and reducing the spread of COVID-19.</a:t>
            </a:r>
          </a:p>
          <a:p>
            <a:pPr lvl="2"/>
            <a:r>
              <a:rPr lang="en-US" sz="1600" b="1" dirty="0" smtClean="0">
                <a:solidFill>
                  <a:srgbClr val="002060"/>
                </a:solidFill>
              </a:rPr>
              <a:t>Patrollers should NOT enforce public health measures.</a:t>
            </a:r>
          </a:p>
          <a:p>
            <a:pPr lvl="2"/>
            <a:r>
              <a:rPr lang="en-US" sz="1600" b="1" dirty="0" smtClean="0">
                <a:solidFill>
                  <a:srgbClr val="002060"/>
                </a:solidFill>
              </a:rPr>
              <a:t>Patrollers should practice countermeasures while on duty to set an example for classmates; shows respect for health and safety of those in their community.             </a:t>
            </a:r>
          </a:p>
          <a:p>
            <a:r>
              <a:rPr lang="en-US" sz="2200" b="1" dirty="0" smtClean="0">
                <a:solidFill>
                  <a:srgbClr val="002060"/>
                </a:solidFill>
              </a:rPr>
              <a:t>Patrol advisors are encouraged to follow CDC recommended actions:</a:t>
            </a:r>
          </a:p>
          <a:p>
            <a:pPr lvl="2"/>
            <a:r>
              <a:rPr lang="en-US" sz="1700" b="1" dirty="0" smtClean="0">
                <a:solidFill>
                  <a:srgbClr val="002060"/>
                </a:solidFill>
              </a:rPr>
              <a:t>Promote behaviors to reduce the spread</a:t>
            </a:r>
          </a:p>
          <a:p>
            <a:pPr lvl="2"/>
            <a:r>
              <a:rPr lang="en-US" sz="1700" b="1" dirty="0" smtClean="0">
                <a:solidFill>
                  <a:srgbClr val="002060"/>
                </a:solidFill>
              </a:rPr>
              <a:t>Maintain healthy environments</a:t>
            </a:r>
          </a:p>
          <a:p>
            <a:pPr lvl="2"/>
            <a:r>
              <a:rPr lang="en-US" sz="1700" b="1" dirty="0" smtClean="0">
                <a:solidFill>
                  <a:srgbClr val="002060"/>
                </a:solidFill>
              </a:rPr>
              <a:t>Maintain healthy operations</a:t>
            </a:r>
          </a:p>
          <a:p>
            <a:pPr lvl="2"/>
            <a:r>
              <a:rPr lang="en-US" sz="1700" b="1" dirty="0" smtClean="0">
                <a:solidFill>
                  <a:srgbClr val="002060"/>
                </a:solidFill>
              </a:rPr>
              <a:t>Prepare for when someone gets sick</a:t>
            </a:r>
          </a:p>
          <a:p>
            <a:endParaRPr lang="en-US" sz="1800" dirty="0" smtClean="0"/>
          </a:p>
          <a:p>
            <a:endParaRPr lang="en-US" sz="1800" dirty="0"/>
          </a:p>
        </p:txBody>
      </p:sp>
      <p:pic>
        <p:nvPicPr>
          <p:cNvPr id="8" name="Picture 6" descr="Image result for aa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rcRect/>
          <a:stretch/>
        </p:blipFill>
        <p:spPr>
          <a:xfrm>
            <a:off x="7524233" y="5587875"/>
            <a:ext cx="1043152" cy="785986"/>
          </a:xfrm>
          <a:prstGeom prst="rect">
            <a:avLst/>
          </a:prstGeom>
        </p:spPr>
      </p:pic>
      <p:sp>
        <p:nvSpPr>
          <p:cNvPr id="9" name="Title 1"/>
          <p:cNvSpPr>
            <a:spLocks noGrp="1"/>
          </p:cNvSpPr>
          <p:nvPr>
            <p:ph type="title"/>
          </p:nvPr>
        </p:nvSpPr>
        <p:spPr>
          <a:xfrm>
            <a:off x="857250" y="103139"/>
            <a:ext cx="7406640" cy="1356360"/>
          </a:xfrm>
        </p:spPr>
        <p:txBody>
          <a:bodyPr/>
          <a:lstStyle/>
          <a:p>
            <a:pPr algn="ctr"/>
            <a:r>
              <a:rPr lang="en-US" b="1" dirty="0" smtClean="0">
                <a:solidFill>
                  <a:schemeClr val="accent1">
                    <a:lumMod val="75000"/>
                  </a:schemeClr>
                </a:solidFill>
              </a:rPr>
              <a:t>**Presenter </a:t>
            </a:r>
            <a:r>
              <a:rPr lang="en-US" b="1" dirty="0" smtClean="0">
                <a:solidFill>
                  <a:schemeClr val="accent1">
                    <a:lumMod val="75000"/>
                  </a:schemeClr>
                </a:solidFill>
              </a:rPr>
              <a:t>Notes Continued**</a:t>
            </a:r>
            <a:endParaRPr lang="en-US" b="1" dirty="0">
              <a:solidFill>
                <a:schemeClr val="accent1">
                  <a:lumMod val="75000"/>
                </a:schemeClr>
              </a:solidFill>
            </a:endParaRPr>
          </a:p>
        </p:txBody>
      </p:sp>
      <p:sp>
        <p:nvSpPr>
          <p:cNvPr id="10" name="TextBox 9"/>
          <p:cNvSpPr txBox="1"/>
          <p:nvPr/>
        </p:nvSpPr>
        <p:spPr>
          <a:xfrm>
            <a:off x="1744106" y="1064163"/>
            <a:ext cx="5647700"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**Prior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to presenting,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locate this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slide on the left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menu,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right click on the slide and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select “Hide Slide”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43594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4726" y="1496291"/>
            <a:ext cx="8774545" cy="5190836"/>
          </a:xfrm>
          <a:prstGeom prst="rect">
            <a:avLst/>
          </a:prstGeom>
        </p:spPr>
      </p:pic>
      <p:sp>
        <p:nvSpPr>
          <p:cNvPr id="4" name="Title 3"/>
          <p:cNvSpPr>
            <a:spLocks noGrp="1"/>
          </p:cNvSpPr>
          <p:nvPr>
            <p:ph type="title"/>
          </p:nvPr>
        </p:nvSpPr>
        <p:spPr>
          <a:xfrm>
            <a:off x="857250" y="258621"/>
            <a:ext cx="7406640" cy="1356360"/>
          </a:xfrm>
        </p:spPr>
        <p:txBody>
          <a:bodyPr/>
          <a:lstStyle/>
          <a:p>
            <a:r>
              <a:rPr lang="en-US" dirty="0" smtClean="0">
                <a:solidFill>
                  <a:schemeClr val="accent1">
                    <a:lumMod val="75000"/>
                  </a:schemeClr>
                </a:solidFill>
              </a:rPr>
              <a:t>Ability to Adapt</a:t>
            </a:r>
            <a:endParaRPr lang="en-US" dirty="0">
              <a:solidFill>
                <a:schemeClr val="accent1">
                  <a:lumMod val="75000"/>
                </a:schemeClr>
              </a:solidFill>
            </a:endParaRPr>
          </a:p>
        </p:txBody>
      </p:sp>
      <p:sp>
        <p:nvSpPr>
          <p:cNvPr id="5" name="Content Placeholder 4"/>
          <p:cNvSpPr>
            <a:spLocks noGrp="1"/>
          </p:cNvSpPr>
          <p:nvPr>
            <p:ph sz="half" idx="1"/>
          </p:nvPr>
        </p:nvSpPr>
        <p:spPr>
          <a:xfrm>
            <a:off x="857249" y="1835734"/>
            <a:ext cx="3991841" cy="4023360"/>
          </a:xfrm>
        </p:spPr>
        <p:txBody>
          <a:bodyPr>
            <a:normAutofit/>
          </a:bodyPr>
          <a:lstStyle/>
          <a:p>
            <a:r>
              <a:rPr lang="en-US" sz="2400" dirty="0" smtClean="0">
                <a:solidFill>
                  <a:srgbClr val="002060"/>
                </a:solidFill>
              </a:rPr>
              <a:t>The AAA School Safety Patrol program has survived for 100 years because it has evolved when needed.</a:t>
            </a:r>
          </a:p>
          <a:p>
            <a:pPr marL="34290" indent="0">
              <a:buNone/>
            </a:pPr>
            <a:endParaRPr lang="en-US" sz="2400" dirty="0" smtClean="0">
              <a:solidFill>
                <a:srgbClr val="002060"/>
              </a:solidFill>
            </a:endParaRPr>
          </a:p>
          <a:p>
            <a:r>
              <a:rPr lang="en-US" sz="2400" dirty="0" smtClean="0">
                <a:solidFill>
                  <a:srgbClr val="002060"/>
                </a:solidFill>
              </a:rPr>
              <a:t>This school year may look a bit different but as a Patroller, you will play an important role in the safety and well being of your peers.</a:t>
            </a:r>
            <a:endParaRPr lang="en-US" sz="2400" dirty="0">
              <a:solidFill>
                <a:srgbClr val="002060"/>
              </a:solidFill>
            </a:endParaRPr>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9f186817-c51d-4889-8570-dc71b8341739@AAACo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934" y="2095340"/>
            <a:ext cx="3167956" cy="35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95934" y="5477164"/>
            <a:ext cx="732211" cy="170118"/>
          </a:xfrm>
          <a:prstGeom prst="rect">
            <a:avLst/>
          </a:prstGeom>
          <a:solidFill>
            <a:srgbClr val="E2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3182041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777" y="2663819"/>
            <a:ext cx="7406640" cy="1356360"/>
          </a:xfrm>
        </p:spPr>
        <p:txBody>
          <a:bodyPr>
            <a:normAutofit/>
          </a:bodyPr>
          <a:lstStyle/>
          <a:p>
            <a:r>
              <a:rPr lang="en-US" sz="3200" b="1" dirty="0" smtClean="0">
                <a:solidFill>
                  <a:schemeClr val="accent1">
                    <a:lumMod val="75000"/>
                  </a:schemeClr>
                </a:solidFill>
              </a:rPr>
              <a:t>Size of the Patrol</a:t>
            </a:r>
            <a:endParaRPr lang="en-US" sz="3200" b="1" dirty="0">
              <a:solidFill>
                <a:schemeClr val="accent1">
                  <a:lumMod val="75000"/>
                </a:schemeClr>
              </a:solidFill>
            </a:endParaRPr>
          </a:p>
        </p:txBody>
      </p:sp>
      <p:sp>
        <p:nvSpPr>
          <p:cNvPr id="5" name="Content Placeholder 4"/>
          <p:cNvSpPr>
            <a:spLocks noGrp="1"/>
          </p:cNvSpPr>
          <p:nvPr>
            <p:ph sz="half" idx="1"/>
          </p:nvPr>
        </p:nvSpPr>
        <p:spPr>
          <a:xfrm>
            <a:off x="2013379" y="3642514"/>
            <a:ext cx="5421893" cy="2859310"/>
          </a:xfrm>
        </p:spPr>
        <p:txBody>
          <a:bodyPr>
            <a:noAutofit/>
          </a:bodyPr>
          <a:lstStyle/>
          <a:p>
            <a:r>
              <a:rPr lang="en-US" sz="1800" b="1" dirty="0" smtClean="0">
                <a:solidFill>
                  <a:schemeClr val="accent1">
                    <a:lumMod val="75000"/>
                  </a:schemeClr>
                </a:solidFill>
              </a:rPr>
              <a:t>The Patrol may be </a:t>
            </a:r>
            <a:r>
              <a:rPr lang="en-US" sz="1800" b="1" i="1" dirty="0" smtClean="0">
                <a:solidFill>
                  <a:schemeClr val="accent1">
                    <a:lumMod val="75000"/>
                  </a:schemeClr>
                </a:solidFill>
              </a:rPr>
              <a:t>smaller</a:t>
            </a:r>
            <a:r>
              <a:rPr lang="en-US" sz="1800" b="1" dirty="0" smtClean="0">
                <a:solidFill>
                  <a:schemeClr val="accent1">
                    <a:lumMod val="75000"/>
                  </a:schemeClr>
                </a:solidFill>
              </a:rPr>
              <a:t> if less posts are needed due to social distancing.</a:t>
            </a:r>
          </a:p>
          <a:p>
            <a:r>
              <a:rPr lang="en-US" sz="1800" b="1" dirty="0" smtClean="0">
                <a:solidFill>
                  <a:schemeClr val="accent1">
                    <a:lumMod val="75000"/>
                  </a:schemeClr>
                </a:solidFill>
              </a:rPr>
              <a:t>The Patrol may be </a:t>
            </a:r>
            <a:r>
              <a:rPr lang="en-US" sz="1800" b="1" i="1" dirty="0" smtClean="0">
                <a:solidFill>
                  <a:schemeClr val="accent1">
                    <a:lumMod val="75000"/>
                  </a:schemeClr>
                </a:solidFill>
              </a:rPr>
              <a:t>larger</a:t>
            </a:r>
            <a:r>
              <a:rPr lang="en-US" sz="1800" b="1" dirty="0" smtClean="0">
                <a:solidFill>
                  <a:schemeClr val="accent1">
                    <a:lumMod val="75000"/>
                  </a:schemeClr>
                </a:solidFill>
              </a:rPr>
              <a:t> if our school institutes an every other day schedule.</a:t>
            </a:r>
          </a:p>
          <a:p>
            <a:r>
              <a:rPr lang="en-US" sz="1800" b="1" dirty="0" smtClean="0">
                <a:solidFill>
                  <a:schemeClr val="accent1">
                    <a:lumMod val="75000"/>
                  </a:schemeClr>
                </a:solidFill>
              </a:rPr>
              <a:t>Substitute Patrollers may need to be on standby should a Patroller become ill.</a:t>
            </a:r>
          </a:p>
          <a:p>
            <a:r>
              <a:rPr lang="en-US" sz="1800" b="1" dirty="0" smtClean="0">
                <a:solidFill>
                  <a:schemeClr val="accent1">
                    <a:lumMod val="75000"/>
                  </a:schemeClr>
                </a:solidFill>
              </a:rPr>
              <a:t>Patrollers will need to be able to adapt to changes as they occur throughout the school year.</a:t>
            </a:r>
            <a:endParaRPr lang="en-US" sz="1800" b="1" dirty="0">
              <a:solidFill>
                <a:schemeClr val="accent1">
                  <a:lumMod val="75000"/>
                </a:schemeClr>
              </a:solidFill>
            </a:endParaRPr>
          </a:p>
        </p:txBody>
      </p:sp>
      <p:pic>
        <p:nvPicPr>
          <p:cNvPr id="8" name="Picture 6" descr="Image result for aa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89740" y="184974"/>
            <a:ext cx="8763198" cy="2770662"/>
          </a:xfrm>
          <a:prstGeom prst="rect">
            <a:avLst/>
          </a:prstGeom>
        </p:spPr>
      </p:pic>
      <p:pic>
        <p:nvPicPr>
          <p:cNvPr id="6" name="Picture 5"/>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565241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8644" y="1761995"/>
            <a:ext cx="3896341" cy="3901884"/>
          </a:xfrm>
          <a:prstGeom prst="rect">
            <a:avLst/>
          </a:prstGeom>
        </p:spPr>
      </p:pic>
      <p:pic>
        <p:nvPicPr>
          <p:cNvPr id="11" name="Picture 10"/>
          <p:cNvPicPr>
            <a:picLocks noChangeAspect="1"/>
          </p:cNvPicPr>
          <p:nvPr/>
        </p:nvPicPr>
        <p:blipFill>
          <a:blip r:embed="rId3"/>
          <a:stretch>
            <a:fillRect/>
          </a:stretch>
        </p:blipFill>
        <p:spPr>
          <a:xfrm>
            <a:off x="190170" y="191360"/>
            <a:ext cx="8774545" cy="1422475"/>
          </a:xfrm>
          <a:prstGeom prst="rect">
            <a:avLst/>
          </a:prstGeom>
        </p:spPr>
      </p:pic>
      <p:sp>
        <p:nvSpPr>
          <p:cNvPr id="4" name="Title 3"/>
          <p:cNvSpPr>
            <a:spLocks noGrp="1"/>
          </p:cNvSpPr>
          <p:nvPr>
            <p:ph type="title"/>
          </p:nvPr>
        </p:nvSpPr>
        <p:spPr>
          <a:xfrm>
            <a:off x="857250" y="240149"/>
            <a:ext cx="7406640" cy="1356360"/>
          </a:xfrm>
        </p:spPr>
        <p:txBody>
          <a:bodyPr/>
          <a:lstStyle/>
          <a:p>
            <a:r>
              <a:rPr lang="en-US" dirty="0" smtClean="0">
                <a:solidFill>
                  <a:schemeClr val="accent1">
                    <a:lumMod val="75000"/>
                  </a:schemeClr>
                </a:solidFill>
              </a:rPr>
              <a:t>New Posts</a:t>
            </a:r>
            <a:endParaRPr lang="en-US" dirty="0">
              <a:solidFill>
                <a:schemeClr val="accent1">
                  <a:lumMod val="75000"/>
                </a:schemeClr>
              </a:solidFill>
            </a:endParaRPr>
          </a:p>
        </p:txBody>
      </p:sp>
      <p:sp>
        <p:nvSpPr>
          <p:cNvPr id="5" name="Content Placeholder 4"/>
          <p:cNvSpPr>
            <a:spLocks noGrp="1"/>
          </p:cNvSpPr>
          <p:nvPr>
            <p:ph sz="half" idx="1"/>
          </p:nvPr>
        </p:nvSpPr>
        <p:spPr>
          <a:xfrm>
            <a:off x="380563" y="1961867"/>
            <a:ext cx="4614761" cy="4551316"/>
          </a:xfrm>
        </p:spPr>
        <p:txBody>
          <a:bodyPr>
            <a:normAutofit/>
          </a:bodyPr>
          <a:lstStyle/>
          <a:p>
            <a:r>
              <a:rPr lang="en-US" sz="2200" b="1" dirty="0" smtClean="0">
                <a:solidFill>
                  <a:schemeClr val="accent1">
                    <a:lumMod val="75000"/>
                  </a:schemeClr>
                </a:solidFill>
              </a:rPr>
              <a:t>There may be times </a:t>
            </a:r>
            <a:r>
              <a:rPr lang="en-US" sz="2200" b="1" dirty="0">
                <a:solidFill>
                  <a:schemeClr val="accent1">
                    <a:lumMod val="75000"/>
                  </a:schemeClr>
                </a:solidFill>
              </a:rPr>
              <a:t>t</a:t>
            </a:r>
            <a:r>
              <a:rPr lang="en-US" sz="2200" b="1" dirty="0" smtClean="0">
                <a:solidFill>
                  <a:schemeClr val="accent1">
                    <a:lumMod val="75000"/>
                  </a:schemeClr>
                </a:solidFill>
              </a:rPr>
              <a:t>his school year when social distancing is required.</a:t>
            </a:r>
          </a:p>
          <a:p>
            <a:pPr marL="34290" indent="0">
              <a:buNone/>
            </a:pPr>
            <a:endParaRPr lang="en-US" sz="1000" b="1" dirty="0" smtClean="0">
              <a:solidFill>
                <a:schemeClr val="accent1">
                  <a:lumMod val="75000"/>
                </a:schemeClr>
              </a:solidFill>
            </a:endParaRPr>
          </a:p>
          <a:p>
            <a:r>
              <a:rPr lang="en-US" sz="2200" b="1" dirty="0" smtClean="0">
                <a:solidFill>
                  <a:schemeClr val="accent1">
                    <a:lumMod val="75000"/>
                  </a:schemeClr>
                </a:solidFill>
              </a:rPr>
              <a:t>Some traditional posts may not be possible.</a:t>
            </a:r>
          </a:p>
          <a:p>
            <a:pPr marL="34290" indent="0">
              <a:buNone/>
            </a:pPr>
            <a:endParaRPr lang="en-US" sz="1000" b="1" dirty="0" smtClean="0">
              <a:solidFill>
                <a:schemeClr val="accent1">
                  <a:lumMod val="75000"/>
                </a:schemeClr>
              </a:solidFill>
            </a:endParaRPr>
          </a:p>
          <a:p>
            <a:r>
              <a:rPr lang="en-US" sz="2200" b="1" dirty="0" smtClean="0">
                <a:solidFill>
                  <a:schemeClr val="accent1">
                    <a:lumMod val="75000"/>
                  </a:schemeClr>
                </a:solidFill>
              </a:rPr>
              <a:t>Let’s talk about what new posts may look like.</a:t>
            </a:r>
            <a:endParaRPr lang="en-US" sz="2200" b="1" dirty="0">
              <a:solidFill>
                <a:schemeClr val="accent1">
                  <a:lumMod val="75000"/>
                </a:schemeClr>
              </a:solidFill>
            </a:endParaRPr>
          </a:p>
        </p:txBody>
      </p:sp>
      <p:pic>
        <p:nvPicPr>
          <p:cNvPr id="8"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201456" y="2190108"/>
            <a:ext cx="2322777" cy="829128"/>
          </a:xfrm>
          <a:prstGeom prst="rect">
            <a:avLst/>
          </a:prstGeom>
        </p:spPr>
      </p:pic>
      <p:pic>
        <p:nvPicPr>
          <p:cNvPr id="7" name="Picture 6"/>
          <p:cNvPicPr>
            <a:picLocks noChangeAspect="1"/>
          </p:cNvPicPr>
          <p:nvPr/>
        </p:nvPicPr>
        <p:blipFill>
          <a:blip r:embed="rId6"/>
          <a:stretch>
            <a:fillRect/>
          </a:stretch>
        </p:blipFill>
        <p:spPr>
          <a:xfrm>
            <a:off x="5895277" y="2962712"/>
            <a:ext cx="2066723" cy="823031"/>
          </a:xfrm>
          <a:prstGeom prst="rect">
            <a:avLst/>
          </a:prstGeom>
        </p:spPr>
      </p:pic>
      <p:pic>
        <p:nvPicPr>
          <p:cNvPr id="9" name="Picture 8"/>
          <p:cNvPicPr>
            <a:picLocks noChangeAspect="1"/>
          </p:cNvPicPr>
          <p:nvPr/>
        </p:nvPicPr>
        <p:blipFill>
          <a:blip r:embed="rId7"/>
          <a:stretch>
            <a:fillRect/>
          </a:stretch>
        </p:blipFill>
        <p:spPr>
          <a:xfrm>
            <a:off x="7308524" y="2478280"/>
            <a:ext cx="493819" cy="268247"/>
          </a:xfrm>
          <a:prstGeom prst="rect">
            <a:avLst/>
          </a:prstGeom>
        </p:spPr>
      </p:pic>
      <p:pic>
        <p:nvPicPr>
          <p:cNvPr id="10" name="Picture 9"/>
          <p:cNvPicPr>
            <a:picLocks noChangeAspect="1"/>
          </p:cNvPicPr>
          <p:nvPr/>
        </p:nvPicPr>
        <p:blipFill>
          <a:blip r:embed="rId7"/>
          <a:stretch>
            <a:fillRect/>
          </a:stretch>
        </p:blipFill>
        <p:spPr>
          <a:xfrm>
            <a:off x="5519050" y="3249134"/>
            <a:ext cx="493819" cy="310570"/>
          </a:xfrm>
          <a:prstGeom prst="rect">
            <a:avLst/>
          </a:prstGeom>
        </p:spPr>
      </p:pic>
      <p:pic>
        <p:nvPicPr>
          <p:cNvPr id="12" name="Picture 11"/>
          <p:cNvPicPr>
            <a:picLocks noChangeAspect="1"/>
          </p:cNvPicPr>
          <p:nvPr/>
        </p:nvPicPr>
        <p:blipFill>
          <a:blip r:embed="rId8"/>
          <a:srcRect/>
          <a:stretch/>
        </p:blipFill>
        <p:spPr>
          <a:xfrm>
            <a:off x="7524233" y="5587875"/>
            <a:ext cx="1043152" cy="785986"/>
          </a:xfrm>
          <a:prstGeom prst="rect">
            <a:avLst/>
          </a:prstGeom>
        </p:spPr>
      </p:pic>
    </p:spTree>
    <p:extLst>
      <p:ext uri="{BB962C8B-B14F-4D97-AF65-F5344CB8AC3E}">
        <p14:creationId xmlns:p14="http://schemas.microsoft.com/office/powerpoint/2010/main" val="1738636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39600" y="3459395"/>
            <a:ext cx="3100142" cy="2583452"/>
          </a:xfrm>
          <a:prstGeom prst="rect">
            <a:avLst/>
          </a:prstGeom>
        </p:spPr>
      </p:pic>
      <p:pic>
        <p:nvPicPr>
          <p:cNvPr id="10" name="Picture 9"/>
          <p:cNvPicPr>
            <a:picLocks noChangeAspect="1"/>
          </p:cNvPicPr>
          <p:nvPr/>
        </p:nvPicPr>
        <p:blipFill>
          <a:blip r:embed="rId3"/>
          <a:stretch>
            <a:fillRect/>
          </a:stretch>
        </p:blipFill>
        <p:spPr>
          <a:xfrm>
            <a:off x="173297" y="190542"/>
            <a:ext cx="8774545" cy="1533236"/>
          </a:xfrm>
          <a:prstGeom prst="rect">
            <a:avLst/>
          </a:prstGeom>
        </p:spPr>
      </p:pic>
      <p:sp>
        <p:nvSpPr>
          <p:cNvPr id="4" name="Title 3"/>
          <p:cNvSpPr>
            <a:spLocks noGrp="1"/>
          </p:cNvSpPr>
          <p:nvPr>
            <p:ph type="title"/>
          </p:nvPr>
        </p:nvSpPr>
        <p:spPr>
          <a:xfrm>
            <a:off x="857250" y="341748"/>
            <a:ext cx="7406640" cy="1356360"/>
          </a:xfrm>
        </p:spPr>
        <p:txBody>
          <a:bodyPr/>
          <a:lstStyle/>
          <a:p>
            <a:r>
              <a:rPr lang="en-US" b="1" dirty="0" smtClean="0">
                <a:solidFill>
                  <a:schemeClr val="accent1">
                    <a:lumMod val="75000"/>
                  </a:schemeClr>
                </a:solidFill>
              </a:rPr>
              <a:t>Classroom Post</a:t>
            </a:r>
            <a:endParaRPr lang="en-US" b="1" dirty="0">
              <a:solidFill>
                <a:schemeClr val="accent1">
                  <a:lumMod val="75000"/>
                </a:schemeClr>
              </a:solidFill>
            </a:endParaRPr>
          </a:p>
        </p:txBody>
      </p:sp>
      <p:sp>
        <p:nvSpPr>
          <p:cNvPr id="5" name="Content Placeholder 4"/>
          <p:cNvSpPr>
            <a:spLocks noGrp="1"/>
          </p:cNvSpPr>
          <p:nvPr>
            <p:ph sz="half" idx="1"/>
          </p:nvPr>
        </p:nvSpPr>
        <p:spPr>
          <a:xfrm>
            <a:off x="857250" y="1552765"/>
            <a:ext cx="3968891" cy="4023360"/>
          </a:xfrm>
        </p:spPr>
        <p:txBody>
          <a:bodyPr>
            <a:normAutofit/>
          </a:bodyPr>
          <a:lstStyle/>
          <a:p>
            <a:endParaRPr lang="en-US" sz="1800" dirty="0" smtClean="0"/>
          </a:p>
          <a:p>
            <a:r>
              <a:rPr lang="en-US" sz="2000" b="1" dirty="0" smtClean="0">
                <a:solidFill>
                  <a:srgbClr val="002060"/>
                </a:solidFill>
              </a:rPr>
              <a:t>Classroom posts will </a:t>
            </a:r>
            <a:r>
              <a:rPr lang="en-US" sz="2000" b="1" dirty="0">
                <a:solidFill>
                  <a:srgbClr val="002060"/>
                </a:solidFill>
              </a:rPr>
              <a:t>operate </a:t>
            </a:r>
            <a:r>
              <a:rPr lang="en-US" sz="2000" b="1" dirty="0" smtClean="0">
                <a:solidFill>
                  <a:srgbClr val="002060"/>
                </a:solidFill>
              </a:rPr>
              <a:t>once or twice during the day depending on need.</a:t>
            </a:r>
          </a:p>
          <a:p>
            <a:r>
              <a:rPr lang="en-US" sz="2000" b="1" dirty="0" smtClean="0">
                <a:solidFill>
                  <a:srgbClr val="002060"/>
                </a:solidFill>
              </a:rPr>
              <a:t>Patrollers will perform a daily check for supplies:</a:t>
            </a:r>
          </a:p>
          <a:p>
            <a:pPr lvl="1"/>
            <a:r>
              <a:rPr lang="en-US" sz="2000" dirty="0" smtClean="0">
                <a:solidFill>
                  <a:srgbClr val="002060"/>
                </a:solidFill>
              </a:rPr>
              <a:t>Hand sanitizer, soap, disinfectant wipes, paper towels, tissues, masks, etc.</a:t>
            </a:r>
          </a:p>
          <a:p>
            <a:pPr lvl="1"/>
            <a:r>
              <a:rPr lang="en-US" sz="2000" dirty="0" smtClean="0">
                <a:solidFill>
                  <a:srgbClr val="002060"/>
                </a:solidFill>
              </a:rPr>
              <a:t>Patrollers will also help remind students to follow school safety rules (old and new)</a:t>
            </a:r>
          </a:p>
          <a:p>
            <a:endParaRPr lang="en-US" sz="1800" dirty="0" smtClean="0"/>
          </a:p>
          <a:p>
            <a:endParaRPr lang="en-US" sz="1800" dirty="0"/>
          </a:p>
        </p:txBody>
      </p:sp>
      <p:pic>
        <p:nvPicPr>
          <p:cNvPr id="8"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2" name="Vertical Scroll 1"/>
          <p:cNvSpPr/>
          <p:nvPr/>
        </p:nvSpPr>
        <p:spPr>
          <a:xfrm flipH="1">
            <a:off x="6265649" y="1127424"/>
            <a:ext cx="2433424" cy="2786943"/>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Arial" panose="020B0604020202020204" pitchFamily="34" charset="0"/>
                <a:cs typeface="Arial" panose="020B0604020202020204" pitchFamily="34" charset="0"/>
              </a:rPr>
              <a:t>Safety Rules</a:t>
            </a:r>
          </a:p>
          <a:p>
            <a:r>
              <a:rPr lang="en-US" dirty="0" smtClean="0">
                <a:solidFill>
                  <a:srgbClr val="002060"/>
                </a:solidFill>
              </a:rPr>
              <a:t>1.</a:t>
            </a:r>
          </a:p>
          <a:p>
            <a:r>
              <a:rPr lang="en-US" dirty="0" smtClean="0">
                <a:solidFill>
                  <a:srgbClr val="002060"/>
                </a:solidFill>
              </a:rPr>
              <a:t>2</a:t>
            </a:r>
          </a:p>
          <a:p>
            <a:r>
              <a:rPr lang="en-US" dirty="0" smtClean="0">
                <a:solidFill>
                  <a:srgbClr val="002060"/>
                </a:solidFill>
              </a:rPr>
              <a:t>3.</a:t>
            </a:r>
            <a:endParaRPr lang="en-US" dirty="0">
              <a:solidFill>
                <a:srgbClr val="002060"/>
              </a:solidFill>
            </a:endParaRPr>
          </a:p>
        </p:txBody>
      </p:sp>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768063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90715" y="173125"/>
            <a:ext cx="8774545" cy="1533236"/>
          </a:xfrm>
          <a:prstGeom prst="rect">
            <a:avLst/>
          </a:prstGeom>
        </p:spPr>
      </p:pic>
      <p:sp>
        <p:nvSpPr>
          <p:cNvPr id="4" name="Title 3"/>
          <p:cNvSpPr>
            <a:spLocks noGrp="1"/>
          </p:cNvSpPr>
          <p:nvPr>
            <p:ph type="title"/>
          </p:nvPr>
        </p:nvSpPr>
        <p:spPr>
          <a:xfrm>
            <a:off x="857250" y="341748"/>
            <a:ext cx="7406640" cy="1356360"/>
          </a:xfrm>
        </p:spPr>
        <p:txBody>
          <a:bodyPr/>
          <a:lstStyle/>
          <a:p>
            <a:r>
              <a:rPr lang="en-US" b="1" dirty="0" smtClean="0">
                <a:solidFill>
                  <a:schemeClr val="accent1">
                    <a:lumMod val="75000"/>
                  </a:schemeClr>
                </a:solidFill>
              </a:rPr>
              <a:t>Drop-Off/Car Rider Posts</a:t>
            </a:r>
            <a:endParaRPr lang="en-US" b="1" dirty="0">
              <a:solidFill>
                <a:schemeClr val="accent1">
                  <a:lumMod val="75000"/>
                </a:schemeClr>
              </a:solidFill>
            </a:endParaRPr>
          </a:p>
        </p:txBody>
      </p:sp>
      <p:sp>
        <p:nvSpPr>
          <p:cNvPr id="5" name="Content Placeholder 4"/>
          <p:cNvSpPr>
            <a:spLocks noGrp="1"/>
          </p:cNvSpPr>
          <p:nvPr>
            <p:ph sz="half" idx="1"/>
          </p:nvPr>
        </p:nvSpPr>
        <p:spPr>
          <a:xfrm>
            <a:off x="857250" y="1465675"/>
            <a:ext cx="7058841" cy="4023360"/>
          </a:xfrm>
        </p:spPr>
        <p:txBody>
          <a:bodyPr>
            <a:normAutofit/>
          </a:bodyPr>
          <a:lstStyle/>
          <a:p>
            <a:endParaRPr lang="en-US" sz="1800" dirty="0" smtClean="0"/>
          </a:p>
          <a:p>
            <a:pPr marL="34290" indent="0">
              <a:buNone/>
            </a:pPr>
            <a:r>
              <a:rPr lang="en-US" sz="2400" dirty="0" smtClean="0">
                <a:solidFill>
                  <a:srgbClr val="002060"/>
                </a:solidFill>
              </a:rPr>
              <a:t>Patrollers stationed outside assisting car riders should:</a:t>
            </a:r>
          </a:p>
          <a:p>
            <a:pPr lvl="1"/>
            <a:endParaRPr lang="en-US" sz="2000" dirty="0" smtClean="0">
              <a:solidFill>
                <a:srgbClr val="002060"/>
              </a:solidFill>
            </a:endParaRPr>
          </a:p>
          <a:p>
            <a:pPr lvl="1"/>
            <a:r>
              <a:rPr lang="en-US" sz="2400" dirty="0" smtClean="0">
                <a:solidFill>
                  <a:srgbClr val="002060"/>
                </a:solidFill>
              </a:rPr>
              <a:t>Maintain at least a car length’s distance between each Patroller</a:t>
            </a:r>
          </a:p>
          <a:p>
            <a:pPr lvl="1"/>
            <a:r>
              <a:rPr lang="en-US" sz="2400" dirty="0" smtClean="0">
                <a:solidFill>
                  <a:srgbClr val="002060"/>
                </a:solidFill>
              </a:rPr>
              <a:t>Patrollers should stand 6-feet away from the vehicle</a:t>
            </a:r>
          </a:p>
          <a:p>
            <a:pPr lvl="1"/>
            <a:r>
              <a:rPr lang="en-US" sz="2400" dirty="0" smtClean="0">
                <a:solidFill>
                  <a:srgbClr val="002060"/>
                </a:solidFill>
              </a:rPr>
              <a:t>Observe students as they enter/exit the vehicle but do not assist</a:t>
            </a:r>
          </a:p>
          <a:p>
            <a:pPr lvl="1"/>
            <a:r>
              <a:rPr lang="en-US" sz="2400" dirty="0" smtClean="0">
                <a:solidFill>
                  <a:srgbClr val="002060"/>
                </a:solidFill>
              </a:rPr>
              <a:t>Thank the driver with a hand signal or verbal command to indicate the student is clear of the vehicle</a:t>
            </a:r>
          </a:p>
          <a:p>
            <a:endParaRPr lang="en-US" sz="1800" dirty="0"/>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4252591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4323" y="180347"/>
            <a:ext cx="8774545" cy="1361069"/>
          </a:xfrm>
          <a:prstGeom prst="rect">
            <a:avLst/>
          </a:prstGeom>
        </p:spPr>
      </p:pic>
      <p:sp>
        <p:nvSpPr>
          <p:cNvPr id="4" name="Title 3"/>
          <p:cNvSpPr>
            <a:spLocks noGrp="1"/>
          </p:cNvSpPr>
          <p:nvPr>
            <p:ph type="title"/>
          </p:nvPr>
        </p:nvSpPr>
        <p:spPr>
          <a:xfrm>
            <a:off x="857250" y="143144"/>
            <a:ext cx="7406640" cy="1356360"/>
          </a:xfrm>
        </p:spPr>
        <p:txBody>
          <a:bodyPr/>
          <a:lstStyle/>
          <a:p>
            <a:r>
              <a:rPr lang="en-US" b="1" dirty="0" smtClean="0">
                <a:solidFill>
                  <a:schemeClr val="accent1">
                    <a:lumMod val="75000"/>
                  </a:schemeClr>
                </a:solidFill>
              </a:rPr>
              <a:t>School Bus Post</a:t>
            </a:r>
            <a:endParaRPr lang="en-US" b="1" dirty="0">
              <a:solidFill>
                <a:schemeClr val="accent1">
                  <a:lumMod val="75000"/>
                </a:schemeClr>
              </a:solidFill>
            </a:endParaRPr>
          </a:p>
        </p:txBody>
      </p:sp>
      <p:sp>
        <p:nvSpPr>
          <p:cNvPr id="5" name="Content Placeholder 4"/>
          <p:cNvSpPr>
            <a:spLocks noGrp="1"/>
          </p:cNvSpPr>
          <p:nvPr>
            <p:ph sz="half" idx="1"/>
          </p:nvPr>
        </p:nvSpPr>
        <p:spPr>
          <a:xfrm>
            <a:off x="857250" y="1552965"/>
            <a:ext cx="3566160" cy="4023360"/>
          </a:xfrm>
        </p:spPr>
        <p:txBody>
          <a:bodyPr>
            <a:normAutofit/>
          </a:bodyPr>
          <a:lstStyle/>
          <a:p>
            <a:endParaRPr lang="en-US" sz="1800" dirty="0" smtClean="0"/>
          </a:p>
          <a:p>
            <a:r>
              <a:rPr lang="en-US" sz="1800" b="1" dirty="0" smtClean="0">
                <a:solidFill>
                  <a:schemeClr val="accent1">
                    <a:lumMod val="75000"/>
                  </a:schemeClr>
                </a:solidFill>
              </a:rPr>
              <a:t>School bus seating arrangements may look different this year.</a:t>
            </a:r>
          </a:p>
          <a:p>
            <a:r>
              <a:rPr lang="en-US" sz="1800" b="1" dirty="0" smtClean="0">
                <a:solidFill>
                  <a:schemeClr val="accent1">
                    <a:lumMod val="75000"/>
                  </a:schemeClr>
                </a:solidFill>
              </a:rPr>
              <a:t>Patrollers will act as a second set of eyes and a resource for students on the bus.</a:t>
            </a:r>
          </a:p>
          <a:p>
            <a:r>
              <a:rPr lang="en-US" sz="1800" b="1" dirty="0" smtClean="0">
                <a:solidFill>
                  <a:schemeClr val="accent1">
                    <a:lumMod val="75000"/>
                  </a:schemeClr>
                </a:solidFill>
              </a:rPr>
              <a:t>As always, Patrollers should never move around the bus while it is in motion and always practice safe behaviors.</a:t>
            </a:r>
          </a:p>
          <a:p>
            <a:endParaRPr lang="en-US" sz="1800" dirty="0" smtClean="0"/>
          </a:p>
          <a:p>
            <a:endParaRPr lang="en-US" sz="1800" dirty="0"/>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17"/>
          <p:cNvPicPr>
            <a:picLocks noChangeAspect="1"/>
          </p:cNvPicPr>
          <p:nvPr/>
        </p:nvPicPr>
        <p:blipFill rotWithShape="1">
          <a:blip r:embed="rId4"/>
          <a:srcRect l="23588" t="28451" r="3933" b="3327"/>
          <a:stretch/>
        </p:blipFill>
        <p:spPr>
          <a:xfrm>
            <a:off x="4521456" y="1536707"/>
            <a:ext cx="3742434" cy="3802272"/>
          </a:xfrm>
          <a:prstGeom prst="rect">
            <a:avLst/>
          </a:prstGeom>
        </p:spPr>
      </p:pic>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57789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1250</Words>
  <Application>Microsoft Office PowerPoint</Application>
  <PresentationFormat>On-screen Show (4:3)</PresentationFormat>
  <Paragraphs>134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AAA School safety patrol program</vt:lpstr>
      <vt:lpstr>**Presenter Notes**</vt:lpstr>
      <vt:lpstr>**Presenter Notes Continued**</vt:lpstr>
      <vt:lpstr>Ability to Adapt</vt:lpstr>
      <vt:lpstr>Size of the Patrol</vt:lpstr>
      <vt:lpstr>New Posts</vt:lpstr>
      <vt:lpstr>Classroom Post</vt:lpstr>
      <vt:lpstr>Drop-Off/Car Rider Posts</vt:lpstr>
      <vt:lpstr>School Bus Post</vt:lpstr>
      <vt:lpstr>Communications Post</vt:lpstr>
      <vt:lpstr> Patrol Meetings</vt:lpstr>
      <vt:lpstr>COVID Guidance for Patrols</vt:lpstr>
      <vt:lpstr>Extra Opportunities</vt:lpstr>
      <vt:lpstr>Be a Resource and Role Model</vt:lpstr>
      <vt:lpstr>Final Reminder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 School safety patrol program</dc:title>
  <dc:creator>Weir, Sara</dc:creator>
  <cp:lastModifiedBy>Weir, Sara</cp:lastModifiedBy>
  <cp:revision>36</cp:revision>
  <dcterms:created xsi:type="dcterms:W3CDTF">2020-07-30T19:27:50Z</dcterms:created>
  <dcterms:modified xsi:type="dcterms:W3CDTF">2020-08-18T11:37:03Z</dcterms:modified>
</cp:coreProperties>
</file>