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3" d="100"/>
          <a:sy n="83" d="100"/>
        </p:scale>
        <p:origin x="146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1DE0E-7F3E-43F9-8E47-8C5330390733}" type="datetimeFigureOut">
              <a:rPr lang="en-US" smtClean="0"/>
              <a:t>8/21/2020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E3E7B-7FF4-4F2D-B0A2-58F025D16C55}" type="slidenum">
              <a:rPr lang="en-US" smtClean="0"/>
              <a:t>‹#›</a:t>
            </a:fld>
            <a:endParaRPr lang="en-US"/>
          </a:p>
        </p:txBody>
      </p:sp>
    </p:spTree>
    <p:extLst>
      <p:ext uri="{BB962C8B-B14F-4D97-AF65-F5344CB8AC3E}">
        <p14:creationId xmlns:p14="http://schemas.microsoft.com/office/powerpoint/2010/main" val="275606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AAA School Safety Patrol</a:t>
            </a:r>
            <a:r>
              <a:rPr lang="en-US" baseline="0" dirty="0" smtClean="0"/>
              <a:t> is about being a good leader and willing to work hard to help others. Many important individuals throughout our history started their first leadership position as a AAA School Safety Patroller.</a:t>
            </a:r>
          </a:p>
          <a:p>
            <a:endParaRPr lang="en-US" baseline="0" dirty="0" smtClean="0"/>
          </a:p>
          <a:p>
            <a:r>
              <a:rPr lang="en-US" dirty="0" smtClean="0"/>
              <a:t>AAA School Safety Patrol  Famous Former Patrol Members </a:t>
            </a:r>
          </a:p>
          <a:p>
            <a:r>
              <a:rPr lang="en-US" dirty="0" smtClean="0"/>
              <a:t>For some, being a member of the AAA School Safety Patrol is just the first step toward a career of public service and leadership. Former patrol members include:   </a:t>
            </a:r>
          </a:p>
          <a:p>
            <a:endParaRPr lang="en-US" dirty="0" smtClean="0"/>
          </a:p>
          <a:p>
            <a:r>
              <a:rPr lang="en-US" dirty="0" smtClean="0"/>
              <a:t>Governors and Former Governors Bob Martinez, Florida  James Blanchard, Michigan  William Milliken, Michigan  Lincoln Almond, Rhode Island  </a:t>
            </a:r>
          </a:p>
          <a:p>
            <a:endParaRPr lang="en-US" dirty="0" smtClean="0"/>
          </a:p>
          <a:p>
            <a:r>
              <a:rPr lang="en-US" dirty="0" smtClean="0"/>
              <a:t>21 Astronauts, including:  Norman E. </a:t>
            </a:r>
            <a:r>
              <a:rPr lang="en-US" dirty="0" err="1" smtClean="0"/>
              <a:t>Thagard</a:t>
            </a:r>
            <a:r>
              <a:rPr lang="en-US" dirty="0" smtClean="0"/>
              <a:t>, space endurance record holder  Robert D. Cabana Mary Ellen Weber  </a:t>
            </a:r>
          </a:p>
          <a:p>
            <a:endParaRPr lang="en-US" dirty="0" smtClean="0"/>
          </a:p>
          <a:p>
            <a:r>
              <a:rPr lang="en-US" dirty="0" smtClean="0"/>
              <a:t>U.S. Presidents/Vice Presidents Jimmy Carter,</a:t>
            </a:r>
            <a:r>
              <a:rPr lang="en-US" baseline="0" dirty="0" smtClean="0"/>
              <a:t> </a:t>
            </a:r>
            <a:r>
              <a:rPr lang="en-US" dirty="0" smtClean="0"/>
              <a:t>Bill Clinton, Joe Biden </a:t>
            </a:r>
          </a:p>
          <a:p>
            <a:endParaRPr lang="en-US" dirty="0" smtClean="0"/>
          </a:p>
          <a:p>
            <a:r>
              <a:rPr lang="en-US" dirty="0" smtClean="0"/>
              <a:t>U.S. Senator  John W. Warner, Virginia </a:t>
            </a:r>
          </a:p>
          <a:p>
            <a:endParaRPr lang="en-US" dirty="0" smtClean="0"/>
          </a:p>
          <a:p>
            <a:r>
              <a:rPr lang="en-US" dirty="0" smtClean="0"/>
              <a:t>U.S. Supreme Court Justices &amp; Former Justices Chief Justice Warren E. Burger, Anthony M. Kennedy, Stephen G. Breyer, Clarence Thomas, William J. Brennan, Jr.  </a:t>
            </a:r>
          </a:p>
          <a:p>
            <a:endParaRPr lang="en-US" dirty="0" smtClean="0"/>
          </a:p>
          <a:p>
            <a:r>
              <a:rPr lang="en-US" dirty="0" smtClean="0"/>
              <a:t>Olympic Gold Medalists  Caitlyn Jenner, decathlon  Lynette Woodard, basketball Mike Ramsey, hockey  Eric </a:t>
            </a:r>
            <a:r>
              <a:rPr lang="en-US" dirty="0" err="1" smtClean="0"/>
              <a:t>Heiden</a:t>
            </a:r>
            <a:r>
              <a:rPr lang="en-US" dirty="0" smtClean="0"/>
              <a:t>, </a:t>
            </a:r>
            <a:r>
              <a:rPr lang="en-US" dirty="0" err="1" smtClean="0"/>
              <a:t>speedskating</a:t>
            </a:r>
            <a:r>
              <a:rPr lang="en-US" dirty="0" smtClean="0"/>
              <a:t>  Edwin Moses, track and field </a:t>
            </a:r>
          </a:p>
          <a:p>
            <a:endParaRPr lang="en-US" dirty="0" smtClean="0"/>
          </a:p>
          <a:p>
            <a:r>
              <a:rPr lang="en-US" dirty="0" smtClean="0"/>
              <a:t>Nobel Prize Winner  Dr. Gary S. Becker, Economics </a:t>
            </a:r>
          </a:p>
          <a:p>
            <a:endParaRPr lang="en-US" dirty="0" smtClean="0"/>
          </a:p>
          <a:p>
            <a:r>
              <a:rPr lang="en-US" dirty="0" smtClean="0"/>
              <a:t>Government  Andrew Card, Chief of Staff to George H. Bush and George W. Bush and former U.S. Secretary of Transportation  U.S. Coast Guard Rear Admiral James C. Card, Office of Marine Safety, </a:t>
            </a:r>
          </a:p>
          <a:p>
            <a:endParaRPr lang="en-US" dirty="0" smtClean="0"/>
          </a:p>
          <a:p>
            <a:r>
              <a:rPr lang="en-US" dirty="0" smtClean="0"/>
              <a:t>Security and Environmental Protection  Diane Steed, former administrator National Highway Traffic Safety Admin. Mike McCurry, former White House Press Secretary  </a:t>
            </a:r>
          </a:p>
          <a:p>
            <a:endParaRPr lang="en-US" dirty="0" smtClean="0"/>
          </a:p>
          <a:p>
            <a:r>
              <a:rPr lang="en-US" dirty="0" smtClean="0"/>
              <a:t>Celebrities  Joe Garagiola, Baseball Hall of Famer  Tom </a:t>
            </a:r>
            <a:r>
              <a:rPr lang="en-US" dirty="0" err="1" smtClean="0"/>
              <a:t>Seaver</a:t>
            </a:r>
            <a:r>
              <a:rPr lang="en-US" dirty="0" smtClean="0"/>
              <a:t>, Baseball Hall of Famer  Margaret Ay, Miss America 1954  Al </a:t>
            </a:r>
            <a:r>
              <a:rPr lang="en-US" dirty="0" err="1" smtClean="0"/>
              <a:t>Kaline</a:t>
            </a:r>
            <a:r>
              <a:rPr lang="en-US" dirty="0" smtClean="0"/>
              <a:t>, Baseball Hall of Famer  Lee Iacocca, former Chairman Chrysler Corporation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0AE09-716E-4427-9E69-1B41A952EE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94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recommended that belts/badges only be worn when the student is on post. It should be folded</a:t>
            </a:r>
            <a:r>
              <a:rPr lang="en-US" baseline="0" dirty="0" smtClean="0"/>
              <a:t> and stored in a designated area when not in use.</a:t>
            </a:r>
          </a:p>
          <a:p>
            <a:pPr marL="34290" indent="0">
              <a:buNone/>
            </a:pPr>
            <a:r>
              <a:rPr lang="en-US" dirty="0" smtClean="0"/>
              <a:t>-</a:t>
            </a:r>
            <a:r>
              <a:rPr lang="en-US" sz="1200" dirty="0" smtClean="0"/>
              <a:t>Why are the belts so bright?</a:t>
            </a:r>
          </a:p>
          <a:p>
            <a:r>
              <a:rPr lang="en-US" sz="1200" dirty="0" smtClean="0"/>
              <a:t>The “</a:t>
            </a:r>
            <a:r>
              <a:rPr lang="en-US" sz="1200" dirty="0" err="1" smtClean="0"/>
              <a:t>letric</a:t>
            </a:r>
            <a:r>
              <a:rPr lang="en-US" sz="1200" dirty="0" smtClean="0"/>
              <a:t> lime” color was chosen when the Federal Government changed the color of road signs related to pedestrians, bicycles, and school warning signs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0AE09-716E-4427-9E69-1B41A952EE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4585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None/>
            </a:pPr>
            <a:r>
              <a:rPr lang="en-US" baseline="0" dirty="0" smtClean="0"/>
              <a:t>Have a belt and show the students how it’s done.</a:t>
            </a:r>
            <a:endParaRPr lang="en-US" dirty="0" smtClean="0"/>
          </a:p>
          <a:p>
            <a:pPr marL="228600" indent="-228600">
              <a:spcBef>
                <a:spcPct val="0"/>
              </a:spcBef>
              <a:buAutoNum type="arabicPeriod"/>
            </a:pPr>
            <a:endParaRPr lang="en-US" dirty="0" smtClean="0"/>
          </a:p>
          <a:p>
            <a:pPr marL="228600" indent="-228600">
              <a:spcBef>
                <a:spcPct val="0"/>
              </a:spcBef>
              <a:buAutoNum type="arabicPeriod"/>
            </a:pPr>
            <a:r>
              <a:rPr lang="en-US" dirty="0" smtClean="0"/>
              <a:t>Beginning with your patrol belt laying on a flat surface, match the waist portion of the belt together and then the shoulder portion of the belt together.  It will look like an upside down T.</a:t>
            </a:r>
          </a:p>
          <a:p>
            <a:r>
              <a:rPr lang="en-US" sz="1200" b="0" i="0" u="none" strike="noStrike" kern="1200" baseline="0" dirty="0" smtClean="0">
                <a:solidFill>
                  <a:schemeClr val="tx1"/>
                </a:solidFill>
                <a:latin typeface="+mn-lt"/>
                <a:ea typeface="+mn-ea"/>
                <a:cs typeface="+mn-cs"/>
              </a:rPr>
              <a:t>2.   Fold under the right side of the waist portion of the belt.</a:t>
            </a:r>
          </a:p>
          <a:p>
            <a:r>
              <a:rPr lang="en-US" sz="1200" b="0" i="0" u="none" strike="noStrike" kern="1200" baseline="0" dirty="0" smtClean="0">
                <a:solidFill>
                  <a:schemeClr val="tx1"/>
                </a:solidFill>
                <a:latin typeface="+mn-lt"/>
                <a:ea typeface="+mn-ea"/>
                <a:cs typeface="+mn-cs"/>
              </a:rPr>
              <a:t>3.   Fold under the left side of the of the waist portion of the belt.</a:t>
            </a:r>
          </a:p>
          <a:p>
            <a:r>
              <a:rPr lang="en-US" sz="1200" b="0" i="0" u="none" strike="noStrike" kern="1200" baseline="0" dirty="0" smtClean="0">
                <a:solidFill>
                  <a:schemeClr val="tx1"/>
                </a:solidFill>
                <a:latin typeface="+mn-lt"/>
                <a:ea typeface="+mn-ea"/>
                <a:cs typeface="+mn-cs"/>
              </a:rPr>
              <a:t>4.   Fold under the shoulder portion of the belt so it wraps around the belt waist until folded completely.</a:t>
            </a:r>
          </a:p>
          <a:p>
            <a:r>
              <a:rPr lang="en-US" sz="1200" b="0" i="0" u="none" strike="noStrike" kern="1200" baseline="0" dirty="0" smtClean="0">
                <a:solidFill>
                  <a:schemeClr val="tx1"/>
                </a:solidFill>
                <a:latin typeface="+mn-lt"/>
                <a:ea typeface="+mn-ea"/>
                <a:cs typeface="+mn-cs"/>
              </a:rPr>
              <a:t>Secure with a rubber band or place it in a plastic sandwich bag.</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CC7ADD-BDC4-4839-BA69-E06461B4DF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116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0AE09-716E-4427-9E69-1B41A952EE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421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Trainee volunteer.</a:t>
            </a:r>
            <a:r>
              <a:rPr lang="en-US" baseline="0" dirty="0" smtClean="0"/>
              <a:t>  </a:t>
            </a:r>
            <a:r>
              <a:rPr lang="en-US" dirty="0" smtClean="0"/>
              <a:t>“Remember when you were in Kindergarten or 1</a:t>
            </a:r>
            <a:r>
              <a:rPr lang="en-US" baseline="30000" dirty="0" smtClean="0"/>
              <a:t>st</a:t>
            </a:r>
            <a:r>
              <a:rPr lang="en-US" dirty="0" smtClean="0"/>
              <a:t> grade how LARGE the 5</a:t>
            </a:r>
            <a:r>
              <a:rPr lang="en-US" baseline="30000" dirty="0" smtClean="0"/>
              <a:t>th</a:t>
            </a:r>
            <a:r>
              <a:rPr lang="en-US" dirty="0" smtClean="0"/>
              <a:t> graders were?  That’s you now!</a:t>
            </a:r>
            <a:r>
              <a:rPr lang="en-US" baseline="0" dirty="0" smtClean="0"/>
              <a:t>  You are giants to them.”</a:t>
            </a:r>
          </a:p>
          <a:p>
            <a:r>
              <a:rPr lang="en-US" baseline="0" dirty="0" smtClean="0"/>
              <a:t>Lets pretend that I (adult) is the 5</a:t>
            </a:r>
            <a:r>
              <a:rPr lang="en-US" baseline="30000" dirty="0" smtClean="0"/>
              <a:t>th</a:t>
            </a:r>
            <a:r>
              <a:rPr lang="en-US" baseline="0" dirty="0" smtClean="0"/>
              <a:t> grade patroller and you (trainee) is the kindergartner.  My job is to keep students safe in the hallway and you are running by.</a:t>
            </a:r>
          </a:p>
          <a:p>
            <a:endParaRPr lang="en-US" baseline="0" dirty="0" smtClean="0"/>
          </a:p>
          <a:p>
            <a:r>
              <a:rPr lang="en-US" baseline="0" dirty="0" smtClean="0"/>
              <a:t>#1 - [Pretend] intimidating posture, “STOP OR I’LL TELL ON YOU!!!  I’M A SAFETY PATROLLER!”</a:t>
            </a:r>
          </a:p>
          <a:p>
            <a:r>
              <a:rPr lang="en-US" baseline="0" dirty="0" smtClean="0"/>
              <a:t>Will “kindergartner” stop running?  Maybe, because they will be scared of you.</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#2 - Better option, “Hi that is an awesome backpack, sneakers, sticker (etc.).  I’m Mary.  What is your name?  (shake hand).  [Small talk]  Hey, can you please do me a favor and not run in the hallways?  I don’t want to see you get hurt.  Thank you.  Have a good rest of the day.  [high five – but not during COVID].”</a:t>
            </a:r>
          </a:p>
          <a:p>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0AE09-716E-4427-9E69-1B41A952EE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489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trainees differences between #1 and #2  </a:t>
            </a:r>
          </a:p>
          <a:p>
            <a:r>
              <a:rPr lang="en-US" baseline="0" dirty="0" smtClean="0"/>
              <a:t>Asked name, said please and thank you, told them my name, shook hands, asked them something about them, respect, etc.</a:t>
            </a:r>
          </a:p>
          <a:p>
            <a:r>
              <a:rPr lang="en-US" baseline="0" dirty="0" smtClean="0"/>
              <a:t>Sounds like?  Making a new friend.  How cool would you have been in kindergarten if you had a friend in the 5</a:t>
            </a:r>
            <a:r>
              <a:rPr lang="en-US" baseline="30000" dirty="0" smtClean="0"/>
              <a:t>th</a:t>
            </a:r>
            <a:r>
              <a:rPr lang="en-US" baseline="0" dirty="0" smtClean="0"/>
              <a:t> grade?</a:t>
            </a:r>
          </a:p>
          <a:p>
            <a:endParaRPr lang="en-US" baseline="0" dirty="0" smtClean="0"/>
          </a:p>
          <a:p>
            <a:r>
              <a:rPr lang="en-US" baseline="0" dirty="0" smtClean="0"/>
              <a:t>Will the kindergartner listen now?  Still maybe, but you may have someone who will look up to you and want to keep you happy.  If it works they may still need reminders from time to time.  They may even get their classmates to behave because their friend in the SSP is looking out for them.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0AE09-716E-4427-9E69-1B41A952EE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363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Will this work every time?  Definitely not.  If it doesn’t work, tweak it a little and try again, keep tweaking it until it works a little, then expand on that</a:t>
            </a:r>
          </a:p>
          <a:p>
            <a:r>
              <a:rPr lang="en-US" baseline="0" dirty="0" smtClean="0"/>
              <a:t>If you are trying everything you can think of and its not working, tell on them?  No, first talk to your other patrollers and put your heads together.  Next, ask advisor for ideas.</a:t>
            </a:r>
          </a:p>
          <a:p>
            <a:endParaRPr lang="en-US" baseline="0" dirty="0" smtClean="0"/>
          </a:p>
          <a:p>
            <a:r>
              <a:rPr lang="en-US" baseline="0" dirty="0" smtClean="0"/>
              <a:t>Little secret:</a:t>
            </a:r>
          </a:p>
          <a:p>
            <a:r>
              <a:rPr lang="en-US" baseline="0" dirty="0" smtClean="0"/>
              <a:t>SSP boy talking nicely to kindergarten girl – she is probably going to blush a little</a:t>
            </a:r>
          </a:p>
          <a:p>
            <a:r>
              <a:rPr lang="en-US" baseline="0" dirty="0" smtClean="0"/>
              <a:t>SSP girl talking nicely to </a:t>
            </a:r>
            <a:r>
              <a:rPr lang="en-US" baseline="0" dirty="0" err="1" smtClean="0"/>
              <a:t>k’garten</a:t>
            </a:r>
            <a:r>
              <a:rPr lang="en-US" baseline="0" dirty="0" smtClean="0"/>
              <a:t> boy – he is DEFINITELY going to blush – haha</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main takeaway - #1 is a boss, #2 is a leader.  Talk about the differences between those.  Being boss is easy.  Leadership takes practice.  SSP is for leaders.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0AE09-716E-4427-9E69-1B41A952EE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275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Always be polite and courteous. Treat others the way you would like to be treated</a:t>
            </a:r>
          </a:p>
          <a:p>
            <a:r>
              <a:rPr lang="en-US" dirty="0" smtClean="0"/>
              <a:t>2. Adding “because” is more</a:t>
            </a:r>
            <a:r>
              <a:rPr lang="en-US" baseline="0" dirty="0" smtClean="0"/>
              <a:t> impactful to explain why the activity is unsafe instead of merely saying, “Stop!”</a:t>
            </a:r>
          </a:p>
          <a:p>
            <a:r>
              <a:rPr lang="en-US" baseline="0" dirty="0" smtClean="0"/>
              <a:t>3. You can never say thank you enough</a:t>
            </a:r>
          </a:p>
          <a:p>
            <a:r>
              <a:rPr lang="en-US" baseline="0" dirty="0" smtClean="0"/>
              <a:t>4. Many schools institute a 3 warning policy where if the patroller cannot get the student to stop after 3 attempts (can be over time), then they report to their advisor/specific adult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0AE09-716E-4427-9E69-1B41A952EE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438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0AE09-716E-4427-9E69-1B41A952EE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618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t>8/21/2020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73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6569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8699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5891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305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00340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8/21/2020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5006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8/21/2020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71596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8/21/2020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83586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5831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24577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96DFF08F-DC6B-4601-B491-B0F83F6DD2DA}" type="datetimeFigureOut">
              <a:rPr lang="en-US" smtClean="0"/>
              <a:pPr/>
              <a:t>8/21/2020</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22920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p:cNvPicPr>
            <a:picLocks noChangeAspect="1"/>
          </p:cNvPicPr>
          <p:nvPr/>
        </p:nvPicPr>
        <p:blipFill>
          <a:blip r:embed="rId2"/>
          <a:srcRect l="1082" r="1082"/>
          <a:stretch>
            <a:fillRect/>
          </a:stretch>
        </p:blipFill>
        <p:spPr>
          <a:xfrm>
            <a:off x="184793" y="1726066"/>
            <a:ext cx="8772595" cy="4950329"/>
          </a:xfrm>
          <a:prstGeom prst="rect">
            <a:avLst/>
          </a:prstGeom>
        </p:spPr>
      </p:pic>
      <p:pic>
        <p:nvPicPr>
          <p:cNvPr id="5"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918" y="614658"/>
            <a:ext cx="1404724" cy="7668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841" y="336358"/>
            <a:ext cx="6587412"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latin typeface="Corbel" panose="020B0503020204020204"/>
                <a:ea typeface="+mn-ea"/>
                <a:cs typeface="+mn-cs"/>
              </a:rPr>
              <a:t>AAA School Safety Patrol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smtClean="0">
                <a:ln>
                  <a:noFill/>
                </a:ln>
                <a:solidFill>
                  <a:srgbClr val="002060"/>
                </a:solidFill>
                <a:effectLst/>
                <a:uLnTx/>
                <a:uFillTx/>
                <a:latin typeface="Corbel" panose="020B0503020204020204"/>
                <a:ea typeface="+mn-ea"/>
                <a:cs typeface="+mn-cs"/>
              </a:rPr>
              <a:t>Patroller Training</a:t>
            </a:r>
            <a:endParaRPr kumimoji="0" lang="en-US" sz="4000" b="1" i="1" u="none" strike="noStrike" kern="1200" cap="none" spc="0" normalizeH="0" baseline="0" noProof="0" dirty="0">
              <a:ln>
                <a:noFill/>
              </a:ln>
              <a:solidFill>
                <a:srgbClr val="00206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78676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77087" y="1399496"/>
            <a:ext cx="8780106" cy="5281321"/>
          </a:xfrm>
          <a:prstGeom prst="rect">
            <a:avLst/>
          </a:prstGeom>
        </p:spPr>
      </p:pic>
      <p:sp>
        <p:nvSpPr>
          <p:cNvPr id="2" name="Title 1"/>
          <p:cNvSpPr>
            <a:spLocks noGrp="1"/>
          </p:cNvSpPr>
          <p:nvPr>
            <p:ph type="title"/>
          </p:nvPr>
        </p:nvSpPr>
        <p:spPr>
          <a:xfrm>
            <a:off x="863820" y="110217"/>
            <a:ext cx="7406640" cy="1356360"/>
          </a:xfrm>
        </p:spPr>
        <p:txBody>
          <a:bodyPr/>
          <a:lstStyle/>
          <a:p>
            <a:r>
              <a:rPr lang="en-US" b="1" dirty="0" smtClean="0"/>
              <a:t>Qualities of a Great Patroller</a:t>
            </a:r>
            <a:endParaRPr lang="en-US" b="1" dirty="0"/>
          </a:p>
        </p:txBody>
      </p:sp>
      <p:sp>
        <p:nvSpPr>
          <p:cNvPr id="3" name="Content Placeholder 2"/>
          <p:cNvSpPr>
            <a:spLocks noGrp="1"/>
          </p:cNvSpPr>
          <p:nvPr>
            <p:ph sz="half" idx="1"/>
          </p:nvPr>
        </p:nvSpPr>
        <p:spPr>
          <a:xfrm>
            <a:off x="542618" y="1947935"/>
            <a:ext cx="4887768" cy="4023360"/>
          </a:xfrm>
        </p:spPr>
        <p:txBody>
          <a:bodyPr>
            <a:normAutofit/>
          </a:bodyPr>
          <a:lstStyle/>
          <a:p>
            <a:r>
              <a:rPr lang="en-US" sz="2400" b="1" dirty="0" smtClean="0">
                <a:solidFill>
                  <a:schemeClr val="accent1">
                    <a:lumMod val="75000"/>
                  </a:schemeClr>
                </a:solidFill>
              </a:rPr>
              <a:t>Models safe behavior at all times</a:t>
            </a:r>
          </a:p>
          <a:p>
            <a:r>
              <a:rPr lang="en-US" sz="2400" b="1" dirty="0">
                <a:solidFill>
                  <a:schemeClr val="accent1">
                    <a:lumMod val="75000"/>
                  </a:schemeClr>
                </a:solidFill>
              </a:rPr>
              <a:t>F</a:t>
            </a:r>
            <a:r>
              <a:rPr lang="en-US" sz="2400" b="1" dirty="0" smtClean="0">
                <a:solidFill>
                  <a:schemeClr val="accent1">
                    <a:lumMod val="75000"/>
                  </a:schemeClr>
                </a:solidFill>
              </a:rPr>
              <a:t>riendly and approachable</a:t>
            </a:r>
          </a:p>
          <a:p>
            <a:r>
              <a:rPr lang="en-US" sz="2400" b="1" dirty="0">
                <a:solidFill>
                  <a:schemeClr val="accent1">
                    <a:lumMod val="75000"/>
                  </a:schemeClr>
                </a:solidFill>
              </a:rPr>
              <a:t>W</a:t>
            </a:r>
            <a:r>
              <a:rPr lang="en-US" sz="2400" b="1" dirty="0" smtClean="0">
                <a:solidFill>
                  <a:schemeClr val="accent1">
                    <a:lumMod val="75000"/>
                  </a:schemeClr>
                </a:solidFill>
              </a:rPr>
              <a:t>illing to help others</a:t>
            </a:r>
          </a:p>
          <a:p>
            <a:r>
              <a:rPr lang="en-US" sz="2400" b="1" dirty="0" smtClean="0">
                <a:solidFill>
                  <a:schemeClr val="accent1">
                    <a:lumMod val="75000"/>
                  </a:schemeClr>
                </a:solidFill>
              </a:rPr>
              <a:t>Dependable</a:t>
            </a:r>
          </a:p>
          <a:p>
            <a:pPr marL="377190" indent="-342900">
              <a:buAutoNum type="arabicPeriod"/>
            </a:pPr>
            <a:endParaRPr lang="en-US" sz="2000" dirty="0"/>
          </a:p>
        </p:txBody>
      </p:sp>
      <p:pic>
        <p:nvPicPr>
          <p:cNvPr id="6"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0482" y="2569354"/>
            <a:ext cx="3753656" cy="2504468"/>
          </a:xfrm>
          <a:prstGeom prst="rect">
            <a:avLst/>
          </a:prstGeom>
        </p:spPr>
      </p:pic>
      <p:pic>
        <p:nvPicPr>
          <p:cNvPr id="7" name="Picture 6"/>
          <p:cNvPicPr>
            <a:picLocks noChangeAspect="1"/>
          </p:cNvPicPr>
          <p:nvPr/>
        </p:nvPicPr>
        <p:blipFill>
          <a:blip r:embed="rId5"/>
          <a:srcRect/>
          <a:stretch/>
        </p:blipFill>
        <p:spPr>
          <a:xfrm>
            <a:off x="7524233" y="5587875"/>
            <a:ext cx="1043152" cy="785986"/>
          </a:xfrm>
          <a:prstGeom prst="rect">
            <a:avLst/>
          </a:prstGeom>
        </p:spPr>
      </p:pic>
    </p:spTree>
    <p:extLst>
      <p:ext uri="{BB962C8B-B14F-4D97-AF65-F5344CB8AC3E}">
        <p14:creationId xmlns:p14="http://schemas.microsoft.com/office/powerpoint/2010/main" val="4277511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71301" y="168677"/>
            <a:ext cx="8815681" cy="3606409"/>
          </a:xfrm>
          <a:prstGeom prst="rect">
            <a:avLst/>
          </a:prstGeom>
        </p:spPr>
      </p:pic>
      <p:sp>
        <p:nvSpPr>
          <p:cNvPr id="2" name="Title 1"/>
          <p:cNvSpPr>
            <a:spLocks noGrp="1"/>
          </p:cNvSpPr>
          <p:nvPr>
            <p:ph type="title"/>
          </p:nvPr>
        </p:nvSpPr>
        <p:spPr>
          <a:xfrm>
            <a:off x="467619" y="3485110"/>
            <a:ext cx="3973368" cy="1356360"/>
          </a:xfrm>
        </p:spPr>
        <p:txBody>
          <a:bodyPr>
            <a:normAutofit/>
          </a:bodyPr>
          <a:lstStyle/>
          <a:p>
            <a:pPr algn="ctr"/>
            <a:r>
              <a:rPr lang="en-US" sz="2800" b="1" dirty="0" smtClean="0">
                <a:solidFill>
                  <a:schemeClr val="accent1">
                    <a:lumMod val="75000"/>
                  </a:schemeClr>
                </a:solidFill>
              </a:rPr>
              <a:t>A Great Patroller is NOT:</a:t>
            </a:r>
            <a:endParaRPr lang="en-US" sz="2800" b="1" dirty="0">
              <a:solidFill>
                <a:schemeClr val="accent1">
                  <a:lumMod val="75000"/>
                </a:schemeClr>
              </a:solidFill>
            </a:endParaRPr>
          </a:p>
        </p:txBody>
      </p:sp>
      <p:sp>
        <p:nvSpPr>
          <p:cNvPr id="3" name="Content Placeholder 2"/>
          <p:cNvSpPr>
            <a:spLocks noGrp="1"/>
          </p:cNvSpPr>
          <p:nvPr>
            <p:ph sz="half" idx="1"/>
          </p:nvPr>
        </p:nvSpPr>
        <p:spPr>
          <a:xfrm>
            <a:off x="2216727" y="4362181"/>
            <a:ext cx="5307506" cy="4023360"/>
          </a:xfrm>
        </p:spPr>
        <p:txBody>
          <a:bodyPr>
            <a:normAutofit/>
          </a:bodyPr>
          <a:lstStyle/>
          <a:p>
            <a:r>
              <a:rPr lang="en-US" sz="1800" b="1" dirty="0" smtClean="0">
                <a:solidFill>
                  <a:schemeClr val="accent1">
                    <a:lumMod val="75000"/>
                  </a:schemeClr>
                </a:solidFill>
              </a:rPr>
              <a:t>Bossy </a:t>
            </a:r>
          </a:p>
          <a:p>
            <a:r>
              <a:rPr lang="en-US" sz="1800" b="1" dirty="0" smtClean="0">
                <a:solidFill>
                  <a:schemeClr val="accent1">
                    <a:lumMod val="75000"/>
                  </a:schemeClr>
                </a:solidFill>
              </a:rPr>
              <a:t>Mean to fellow patrollers</a:t>
            </a:r>
          </a:p>
          <a:p>
            <a:r>
              <a:rPr lang="en-US" sz="1800" b="1" dirty="0" smtClean="0">
                <a:solidFill>
                  <a:schemeClr val="accent1">
                    <a:lumMod val="75000"/>
                  </a:schemeClr>
                </a:solidFill>
              </a:rPr>
              <a:t>Disrespectful to teachers or adults</a:t>
            </a:r>
          </a:p>
          <a:p>
            <a:r>
              <a:rPr lang="en-US" sz="1800" b="1" dirty="0" smtClean="0">
                <a:solidFill>
                  <a:schemeClr val="accent1">
                    <a:lumMod val="75000"/>
                  </a:schemeClr>
                </a:solidFill>
              </a:rPr>
              <a:t>One who believes they are better or have more power because they are a patroller</a:t>
            </a:r>
            <a:endParaRPr lang="en-US" sz="1800" b="1" dirty="0">
              <a:solidFill>
                <a:schemeClr val="accent1">
                  <a:lumMod val="75000"/>
                </a:schemeClr>
              </a:solidFill>
            </a:endParaRPr>
          </a:p>
        </p:txBody>
      </p:sp>
      <p:pic>
        <p:nvPicPr>
          <p:cNvPr id="6"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rcRect/>
          <a:stretch/>
        </p:blipFill>
        <p:spPr>
          <a:xfrm>
            <a:off x="7524233" y="5587875"/>
            <a:ext cx="1043152" cy="785986"/>
          </a:xfrm>
          <a:prstGeom prst="rect">
            <a:avLst/>
          </a:prstGeom>
        </p:spPr>
      </p:pic>
    </p:spTree>
    <p:extLst>
      <p:ext uri="{BB962C8B-B14F-4D97-AF65-F5344CB8AC3E}">
        <p14:creationId xmlns:p14="http://schemas.microsoft.com/office/powerpoint/2010/main" val="3730628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7087" y="1570182"/>
            <a:ext cx="8780106" cy="5110635"/>
          </a:xfrm>
          <a:prstGeom prst="rect">
            <a:avLst/>
          </a:prstGeom>
        </p:spPr>
      </p:pic>
      <p:sp>
        <p:nvSpPr>
          <p:cNvPr id="8" name="Rounded Rectangle 7"/>
          <p:cNvSpPr/>
          <p:nvPr/>
        </p:nvSpPr>
        <p:spPr>
          <a:xfrm>
            <a:off x="863820" y="3127587"/>
            <a:ext cx="7187623" cy="9444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Rounded Rectangle 8"/>
          <p:cNvSpPr/>
          <p:nvPr/>
        </p:nvSpPr>
        <p:spPr>
          <a:xfrm>
            <a:off x="863820" y="4273051"/>
            <a:ext cx="7187623" cy="9444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p:nvPr>
        </p:nvSpPr>
        <p:spPr>
          <a:xfrm>
            <a:off x="863820" y="286327"/>
            <a:ext cx="7406640" cy="1356360"/>
          </a:xfrm>
        </p:spPr>
        <p:txBody>
          <a:bodyPr/>
          <a:lstStyle/>
          <a:p>
            <a:r>
              <a:rPr lang="en-US" b="1" dirty="0" smtClean="0">
                <a:solidFill>
                  <a:schemeClr val="accent1">
                    <a:lumMod val="75000"/>
                  </a:schemeClr>
                </a:solidFill>
              </a:rPr>
              <a:t>Earn Respect </a:t>
            </a:r>
            <a:endParaRPr lang="en-US" b="1" dirty="0">
              <a:solidFill>
                <a:schemeClr val="accent1">
                  <a:lumMod val="75000"/>
                </a:schemeClr>
              </a:solidFill>
            </a:endParaRPr>
          </a:p>
        </p:txBody>
      </p:sp>
      <p:sp>
        <p:nvSpPr>
          <p:cNvPr id="4" name="Rounded Rectangle 3"/>
          <p:cNvSpPr/>
          <p:nvPr/>
        </p:nvSpPr>
        <p:spPr>
          <a:xfrm>
            <a:off x="857249" y="1982123"/>
            <a:ext cx="7187623" cy="9444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Content Placeholder 2"/>
          <p:cNvSpPr>
            <a:spLocks noGrp="1"/>
          </p:cNvSpPr>
          <p:nvPr>
            <p:ph sz="half" idx="1"/>
          </p:nvPr>
        </p:nvSpPr>
        <p:spPr>
          <a:xfrm>
            <a:off x="857249" y="2057399"/>
            <a:ext cx="7187623" cy="4023360"/>
          </a:xfrm>
        </p:spPr>
        <p:txBody>
          <a:bodyPr>
            <a:normAutofit/>
          </a:bodyPr>
          <a:lstStyle/>
          <a:p>
            <a:pPr marL="34290" indent="0">
              <a:lnSpc>
                <a:spcPct val="100000"/>
              </a:lnSpc>
              <a:buNone/>
            </a:pPr>
            <a:r>
              <a:rPr lang="en-US" sz="2000" b="1" u="sng" dirty="0" smtClean="0">
                <a:solidFill>
                  <a:srgbClr val="002060"/>
                </a:solidFill>
              </a:rPr>
              <a:t>Body Language</a:t>
            </a:r>
            <a:r>
              <a:rPr lang="en-US" sz="2000" b="1" dirty="0" smtClean="0">
                <a:solidFill>
                  <a:srgbClr val="002060"/>
                </a:solidFill>
              </a:rPr>
              <a:t>: </a:t>
            </a:r>
            <a:r>
              <a:rPr lang="en-US" sz="2000" dirty="0">
                <a:solidFill>
                  <a:srgbClr val="002060"/>
                </a:solidFill>
              </a:rPr>
              <a:t>S</a:t>
            </a:r>
            <a:r>
              <a:rPr lang="en-US" sz="2000" dirty="0" smtClean="0">
                <a:solidFill>
                  <a:srgbClr val="002060"/>
                </a:solidFill>
              </a:rPr>
              <a:t>tay </a:t>
            </a:r>
            <a:r>
              <a:rPr lang="en-US" sz="2000" dirty="0">
                <a:solidFill>
                  <a:srgbClr val="002060"/>
                </a:solidFill>
              </a:rPr>
              <a:t>alert at your </a:t>
            </a:r>
            <a:r>
              <a:rPr lang="en-US" sz="2000" dirty="0" smtClean="0">
                <a:solidFill>
                  <a:srgbClr val="002060"/>
                </a:solidFill>
              </a:rPr>
              <a:t>post, </a:t>
            </a:r>
            <a:r>
              <a:rPr lang="en-US" sz="2000" dirty="0">
                <a:solidFill>
                  <a:srgbClr val="002060"/>
                </a:solidFill>
              </a:rPr>
              <a:t>wear your belt and badge </a:t>
            </a:r>
            <a:r>
              <a:rPr lang="en-US" sz="2000" dirty="0" smtClean="0">
                <a:solidFill>
                  <a:srgbClr val="002060"/>
                </a:solidFill>
              </a:rPr>
              <a:t>proudly, and use </a:t>
            </a:r>
            <a:r>
              <a:rPr lang="en-US" sz="2000" dirty="0">
                <a:solidFill>
                  <a:srgbClr val="002060"/>
                </a:solidFill>
              </a:rPr>
              <a:t>body language that </a:t>
            </a:r>
            <a:r>
              <a:rPr lang="en-US" sz="2000" dirty="0" smtClean="0">
                <a:solidFill>
                  <a:srgbClr val="002060"/>
                </a:solidFill>
              </a:rPr>
              <a:t>is welcoming.</a:t>
            </a:r>
            <a:endParaRPr lang="en-US" sz="2000" dirty="0">
              <a:solidFill>
                <a:srgbClr val="002060"/>
              </a:solidFill>
            </a:endParaRPr>
          </a:p>
          <a:p>
            <a:pPr marL="34290" indent="0">
              <a:lnSpc>
                <a:spcPct val="100000"/>
              </a:lnSpc>
              <a:buNone/>
            </a:pPr>
            <a:endParaRPr lang="en-US" sz="2000" b="1" dirty="0" smtClean="0">
              <a:solidFill>
                <a:srgbClr val="002060"/>
              </a:solidFill>
            </a:endParaRPr>
          </a:p>
          <a:p>
            <a:pPr marL="34290" indent="0">
              <a:buNone/>
            </a:pPr>
            <a:r>
              <a:rPr lang="en-US" sz="2000" b="1" u="sng" dirty="0" smtClean="0">
                <a:solidFill>
                  <a:srgbClr val="002060"/>
                </a:solidFill>
              </a:rPr>
              <a:t>Tone of Voice</a:t>
            </a:r>
            <a:r>
              <a:rPr lang="en-US" sz="2000" b="1" dirty="0" smtClean="0">
                <a:solidFill>
                  <a:srgbClr val="002060"/>
                </a:solidFill>
              </a:rPr>
              <a:t>:</a:t>
            </a:r>
            <a:r>
              <a:rPr lang="en-US" sz="2000" dirty="0" smtClean="0">
                <a:solidFill>
                  <a:srgbClr val="002060"/>
                </a:solidFill>
              </a:rPr>
              <a:t> Saying the exact same words but with different tones may be perceived very differently. Use a firm but kind tone.</a:t>
            </a:r>
            <a:endParaRPr lang="en-US" sz="2000" b="1" u="sng" dirty="0" smtClean="0">
              <a:solidFill>
                <a:srgbClr val="002060"/>
              </a:solidFill>
            </a:endParaRPr>
          </a:p>
          <a:p>
            <a:pPr marL="34290" indent="0">
              <a:buNone/>
            </a:pPr>
            <a:endParaRPr lang="en-US" sz="2000" b="1" u="sng" dirty="0">
              <a:solidFill>
                <a:srgbClr val="002060"/>
              </a:solidFill>
            </a:endParaRPr>
          </a:p>
          <a:p>
            <a:pPr marL="34290" indent="0">
              <a:buNone/>
            </a:pPr>
            <a:r>
              <a:rPr lang="en-US" sz="2000" b="1" u="sng" dirty="0" smtClean="0">
                <a:solidFill>
                  <a:srgbClr val="002060"/>
                </a:solidFill>
              </a:rPr>
              <a:t>Words</a:t>
            </a:r>
            <a:r>
              <a:rPr lang="en-US" sz="2000" b="1" dirty="0" smtClean="0">
                <a:solidFill>
                  <a:srgbClr val="002060"/>
                </a:solidFill>
              </a:rPr>
              <a:t>: </a:t>
            </a:r>
            <a:r>
              <a:rPr lang="en-US" sz="2000" dirty="0" smtClean="0">
                <a:solidFill>
                  <a:srgbClr val="002060"/>
                </a:solidFill>
              </a:rPr>
              <a:t>PLEASE </a:t>
            </a:r>
            <a:r>
              <a:rPr lang="en-US" sz="2000" dirty="0">
                <a:solidFill>
                  <a:srgbClr val="002060"/>
                </a:solidFill>
              </a:rPr>
              <a:t>and </a:t>
            </a:r>
            <a:r>
              <a:rPr lang="en-US" sz="2000" dirty="0" smtClean="0">
                <a:solidFill>
                  <a:srgbClr val="002060"/>
                </a:solidFill>
              </a:rPr>
              <a:t>THANK YOU. Instead of saying “Don’t run!” try the opposite, “Please walk.”</a:t>
            </a:r>
            <a:endParaRPr lang="en-US" sz="2000" b="1" dirty="0">
              <a:solidFill>
                <a:srgbClr val="002060"/>
              </a:solidFill>
            </a:endParaRPr>
          </a:p>
        </p:txBody>
      </p:sp>
      <p:pic>
        <p:nvPicPr>
          <p:cNvPr id="6"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rcRect/>
          <a:stretch/>
        </p:blipFill>
        <p:spPr>
          <a:xfrm>
            <a:off x="7524233" y="5587875"/>
            <a:ext cx="1043152" cy="785986"/>
          </a:xfrm>
          <a:prstGeom prst="rect">
            <a:avLst/>
          </a:prstGeom>
        </p:spPr>
      </p:pic>
    </p:spTree>
    <p:extLst>
      <p:ext uri="{BB962C8B-B14F-4D97-AF65-F5344CB8AC3E}">
        <p14:creationId xmlns:p14="http://schemas.microsoft.com/office/powerpoint/2010/main" val="676931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5834" y="1468581"/>
            <a:ext cx="8780106" cy="5213179"/>
          </a:xfrm>
          <a:prstGeom prst="rect">
            <a:avLst/>
          </a:prstGeom>
        </p:spPr>
      </p:pic>
      <p:pic>
        <p:nvPicPr>
          <p:cNvPr id="3" name="Picture 2"/>
          <p:cNvPicPr>
            <a:picLocks noChangeAspect="1"/>
          </p:cNvPicPr>
          <p:nvPr/>
        </p:nvPicPr>
        <p:blipFill>
          <a:blip r:embed="rId4"/>
          <a:stretch>
            <a:fillRect/>
          </a:stretch>
        </p:blipFill>
        <p:spPr>
          <a:xfrm>
            <a:off x="467619" y="1692537"/>
            <a:ext cx="7608467" cy="1973672"/>
          </a:xfrm>
          <a:prstGeom prst="rect">
            <a:avLst/>
          </a:prstGeom>
        </p:spPr>
      </p:pic>
      <p:sp>
        <p:nvSpPr>
          <p:cNvPr id="2" name="Title 1"/>
          <p:cNvSpPr>
            <a:spLocks noGrp="1"/>
          </p:cNvSpPr>
          <p:nvPr>
            <p:ph type="title"/>
          </p:nvPr>
        </p:nvSpPr>
        <p:spPr>
          <a:xfrm>
            <a:off x="863820" y="286327"/>
            <a:ext cx="7406640" cy="1356360"/>
          </a:xfrm>
        </p:spPr>
        <p:txBody>
          <a:bodyPr/>
          <a:lstStyle/>
          <a:p>
            <a:r>
              <a:rPr lang="en-US" b="1" dirty="0" smtClean="0">
                <a:solidFill>
                  <a:schemeClr val="accent1">
                    <a:lumMod val="75000"/>
                  </a:schemeClr>
                </a:solidFill>
              </a:rPr>
              <a:t>Trainee Exercise </a:t>
            </a:r>
            <a:endParaRPr lang="en-US" b="1" dirty="0">
              <a:solidFill>
                <a:schemeClr val="accent1">
                  <a:lumMod val="75000"/>
                </a:schemeClr>
              </a:solidFill>
            </a:endParaRPr>
          </a:p>
        </p:txBody>
      </p:sp>
      <p:pic>
        <p:nvPicPr>
          <p:cNvPr id="6" name="Picture 6" descr="Image result for aaa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half" idx="1"/>
          </p:nvPr>
        </p:nvSpPr>
        <p:spPr>
          <a:xfrm>
            <a:off x="574019" y="1925842"/>
            <a:ext cx="7696441" cy="2238474"/>
          </a:xfrm>
        </p:spPr>
        <p:txBody>
          <a:bodyPr>
            <a:normAutofit/>
          </a:bodyPr>
          <a:lstStyle/>
          <a:p>
            <a:pPr marL="34290" indent="0">
              <a:buNone/>
            </a:pPr>
            <a:r>
              <a:rPr lang="en-US" sz="2400" b="1" dirty="0" smtClean="0">
                <a:solidFill>
                  <a:srgbClr val="002060"/>
                </a:solidFill>
              </a:rPr>
              <a:t>Remember when you were in kindergarten?</a:t>
            </a:r>
          </a:p>
          <a:p>
            <a:pPr marL="34290" indent="0">
              <a:buNone/>
            </a:pPr>
            <a:endParaRPr lang="en-US" sz="2800" b="1" dirty="0">
              <a:solidFill>
                <a:srgbClr val="002060"/>
              </a:solidFill>
            </a:endParaRPr>
          </a:p>
          <a:p>
            <a:pPr marL="34290" indent="0">
              <a:buNone/>
            </a:pPr>
            <a:r>
              <a:rPr lang="en-US" sz="2400" b="1" dirty="0" smtClean="0">
                <a:solidFill>
                  <a:srgbClr val="002060"/>
                </a:solidFill>
              </a:rPr>
              <a:t>One situation, but two very different ways to handle it.</a:t>
            </a:r>
          </a:p>
          <a:p>
            <a:pPr marL="34290" indent="0">
              <a:buNone/>
            </a:pPr>
            <a:endParaRPr lang="en-US" sz="2800" dirty="0"/>
          </a:p>
          <a:p>
            <a:pPr marL="34290" indent="0">
              <a:buNone/>
            </a:pPr>
            <a:endParaRPr lang="en-US" sz="2800" dirty="0"/>
          </a:p>
        </p:txBody>
      </p:sp>
      <p:pic>
        <p:nvPicPr>
          <p:cNvPr id="8" name="Picture 7"/>
          <p:cNvPicPr>
            <a:picLocks noChangeAspect="1"/>
          </p:cNvPicPr>
          <p:nvPr/>
        </p:nvPicPr>
        <p:blipFill>
          <a:blip r:embed="rId6"/>
          <a:stretch>
            <a:fillRect/>
          </a:stretch>
        </p:blipFill>
        <p:spPr>
          <a:xfrm>
            <a:off x="3375551" y="3808576"/>
            <a:ext cx="2093376" cy="2223473"/>
          </a:xfrm>
          <a:prstGeom prst="rect">
            <a:avLst/>
          </a:prstGeom>
        </p:spPr>
      </p:pic>
      <p:pic>
        <p:nvPicPr>
          <p:cNvPr id="9" name="Picture 8"/>
          <p:cNvPicPr>
            <a:picLocks noChangeAspect="1"/>
          </p:cNvPicPr>
          <p:nvPr/>
        </p:nvPicPr>
        <p:blipFill>
          <a:blip r:embed="rId7"/>
          <a:srcRect/>
          <a:stretch/>
        </p:blipFill>
        <p:spPr>
          <a:xfrm>
            <a:off x="7524233" y="5587875"/>
            <a:ext cx="1043152" cy="785986"/>
          </a:xfrm>
          <a:prstGeom prst="rect">
            <a:avLst/>
          </a:prstGeom>
        </p:spPr>
      </p:pic>
    </p:spTree>
    <p:extLst>
      <p:ext uri="{BB962C8B-B14F-4D97-AF65-F5344CB8AC3E}">
        <p14:creationId xmlns:p14="http://schemas.microsoft.com/office/powerpoint/2010/main" val="287335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0474" y="1570182"/>
            <a:ext cx="8788751" cy="5110635"/>
          </a:xfrm>
          <a:prstGeom prst="rect">
            <a:avLst/>
          </a:prstGeom>
        </p:spPr>
      </p:pic>
      <p:sp>
        <p:nvSpPr>
          <p:cNvPr id="2" name="Title 1"/>
          <p:cNvSpPr>
            <a:spLocks noGrp="1"/>
          </p:cNvSpPr>
          <p:nvPr>
            <p:ph type="title"/>
          </p:nvPr>
        </p:nvSpPr>
        <p:spPr>
          <a:xfrm>
            <a:off x="863820" y="286327"/>
            <a:ext cx="7406640" cy="1356360"/>
          </a:xfrm>
        </p:spPr>
        <p:txBody>
          <a:bodyPr/>
          <a:lstStyle/>
          <a:p>
            <a:r>
              <a:rPr lang="en-US" b="1" dirty="0" smtClean="0">
                <a:solidFill>
                  <a:schemeClr val="accent1">
                    <a:lumMod val="75000"/>
                  </a:schemeClr>
                </a:solidFill>
              </a:rPr>
              <a:t>Trainee Exercise </a:t>
            </a:r>
            <a:endParaRPr lang="en-US" b="1" dirty="0">
              <a:solidFill>
                <a:schemeClr val="accent1">
                  <a:lumMod val="75000"/>
                </a:schemeClr>
              </a:solidFill>
            </a:endParaRPr>
          </a:p>
        </p:txBody>
      </p:sp>
      <p:pic>
        <p:nvPicPr>
          <p:cNvPr id="6" name="Picture 6" descr="Image result for aa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857250" y="2057399"/>
            <a:ext cx="7594023" cy="243227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Content Placeholder 6"/>
          <p:cNvSpPr>
            <a:spLocks noGrp="1"/>
          </p:cNvSpPr>
          <p:nvPr>
            <p:ph sz="half" idx="1"/>
          </p:nvPr>
        </p:nvSpPr>
        <p:spPr>
          <a:xfrm>
            <a:off x="1169981" y="2477992"/>
            <a:ext cx="7413210" cy="4023360"/>
          </a:xfrm>
        </p:spPr>
        <p:txBody>
          <a:bodyPr/>
          <a:lstStyle/>
          <a:p>
            <a:pPr marL="34290" indent="0">
              <a:buNone/>
            </a:pPr>
            <a:r>
              <a:rPr lang="en-US" sz="2800" b="1" dirty="0" smtClean="0">
                <a:solidFill>
                  <a:srgbClr val="002060"/>
                </a:solidFill>
              </a:rPr>
              <a:t>Differences between style #1 and #2?</a:t>
            </a:r>
          </a:p>
          <a:p>
            <a:pPr marL="34290" indent="0">
              <a:buNone/>
            </a:pPr>
            <a:endParaRPr lang="en-US" sz="2800" b="1" dirty="0">
              <a:solidFill>
                <a:srgbClr val="002060"/>
              </a:solidFill>
            </a:endParaRPr>
          </a:p>
          <a:p>
            <a:pPr marL="34290" indent="0">
              <a:buNone/>
            </a:pPr>
            <a:r>
              <a:rPr lang="en-US" sz="2800" b="1" dirty="0" smtClean="0">
                <a:solidFill>
                  <a:srgbClr val="002060"/>
                </a:solidFill>
              </a:rPr>
              <a:t>What if it doesn’t work?</a:t>
            </a:r>
            <a:endParaRPr lang="en-US" sz="2800" b="1" dirty="0">
              <a:solidFill>
                <a:srgbClr val="002060"/>
              </a:solidFill>
            </a:endParaRPr>
          </a:p>
          <a:p>
            <a:endParaRPr lang="en-US" dirty="0"/>
          </a:p>
        </p:txBody>
      </p:sp>
      <p:pic>
        <p:nvPicPr>
          <p:cNvPr id="8" name="Picture 7"/>
          <p:cNvPicPr>
            <a:picLocks noChangeAspect="1"/>
          </p:cNvPicPr>
          <p:nvPr/>
        </p:nvPicPr>
        <p:blipFill>
          <a:blip r:embed="rId5"/>
          <a:srcRect/>
          <a:stretch/>
        </p:blipFill>
        <p:spPr>
          <a:xfrm>
            <a:off x="7524233" y="5587875"/>
            <a:ext cx="1043152" cy="785986"/>
          </a:xfrm>
          <a:prstGeom prst="rect">
            <a:avLst/>
          </a:prstGeom>
        </p:spPr>
      </p:pic>
    </p:spTree>
    <p:extLst>
      <p:ext uri="{BB962C8B-B14F-4D97-AF65-F5344CB8AC3E}">
        <p14:creationId xmlns:p14="http://schemas.microsoft.com/office/powerpoint/2010/main" val="321732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0475" y="1570182"/>
            <a:ext cx="8783052" cy="5110635"/>
          </a:xfrm>
          <a:prstGeom prst="rect">
            <a:avLst/>
          </a:prstGeom>
        </p:spPr>
      </p:pic>
      <p:sp>
        <p:nvSpPr>
          <p:cNvPr id="2" name="Title 1"/>
          <p:cNvSpPr>
            <a:spLocks noGrp="1"/>
          </p:cNvSpPr>
          <p:nvPr>
            <p:ph type="title"/>
          </p:nvPr>
        </p:nvSpPr>
        <p:spPr>
          <a:xfrm>
            <a:off x="863820" y="286327"/>
            <a:ext cx="7406640" cy="1356360"/>
          </a:xfrm>
        </p:spPr>
        <p:txBody>
          <a:bodyPr/>
          <a:lstStyle/>
          <a:p>
            <a:r>
              <a:rPr lang="en-US" b="1" dirty="0" smtClean="0">
                <a:solidFill>
                  <a:schemeClr val="accent1">
                    <a:lumMod val="75000"/>
                  </a:schemeClr>
                </a:solidFill>
              </a:rPr>
              <a:t>Trainee Exercise </a:t>
            </a:r>
            <a:endParaRPr lang="en-US" b="1" dirty="0">
              <a:solidFill>
                <a:schemeClr val="accent1">
                  <a:lumMod val="75000"/>
                </a:schemeClr>
              </a:solidFill>
            </a:endParaRPr>
          </a:p>
        </p:txBody>
      </p:sp>
      <p:pic>
        <p:nvPicPr>
          <p:cNvPr id="6" name="Picture 6" descr="Image result for aa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1377366" y="1700946"/>
            <a:ext cx="6519725" cy="3140029"/>
          </a:xfrm>
          <a:prstGeom prst="rect">
            <a:avLst/>
          </a:prstGeom>
          <a:ln>
            <a:noFill/>
          </a:ln>
        </p:spPr>
      </p:pic>
      <p:sp>
        <p:nvSpPr>
          <p:cNvPr id="7" name="Content Placeholder 6"/>
          <p:cNvSpPr>
            <a:spLocks noGrp="1"/>
          </p:cNvSpPr>
          <p:nvPr>
            <p:ph sz="half" idx="1"/>
          </p:nvPr>
        </p:nvSpPr>
        <p:spPr>
          <a:xfrm>
            <a:off x="2362687" y="1446583"/>
            <a:ext cx="7413210" cy="4023360"/>
          </a:xfrm>
        </p:spPr>
        <p:txBody>
          <a:bodyPr/>
          <a:lstStyle/>
          <a:p>
            <a:pPr marL="34290" indent="0">
              <a:buNone/>
            </a:pPr>
            <a:endParaRPr lang="en-US" sz="2800" b="1" dirty="0" smtClean="0">
              <a:solidFill>
                <a:srgbClr val="002060"/>
              </a:solidFill>
            </a:endParaRPr>
          </a:p>
          <a:p>
            <a:pPr marL="34290" indent="0">
              <a:buNone/>
            </a:pPr>
            <a:r>
              <a:rPr lang="en-US" sz="2800" b="1" dirty="0" smtClean="0">
                <a:solidFill>
                  <a:srgbClr val="002060"/>
                </a:solidFill>
              </a:rPr>
              <a:t>Tips:</a:t>
            </a:r>
          </a:p>
          <a:p>
            <a:pPr marL="34290" indent="0">
              <a:buNone/>
            </a:pPr>
            <a:endParaRPr lang="en-US" sz="2800" b="1" dirty="0">
              <a:solidFill>
                <a:srgbClr val="002060"/>
              </a:solidFill>
            </a:endParaRPr>
          </a:p>
          <a:p>
            <a:r>
              <a:rPr lang="en-US" sz="2800" b="1" dirty="0" smtClean="0">
                <a:solidFill>
                  <a:srgbClr val="002060"/>
                </a:solidFill>
              </a:rPr>
              <a:t>When this doesn’t work</a:t>
            </a:r>
          </a:p>
          <a:p>
            <a:r>
              <a:rPr lang="en-US" sz="2800" b="1" dirty="0" smtClean="0">
                <a:solidFill>
                  <a:srgbClr val="002060"/>
                </a:solidFill>
              </a:rPr>
              <a:t>Best source for new ideas</a:t>
            </a:r>
          </a:p>
          <a:p>
            <a:r>
              <a:rPr lang="en-US" sz="2800" b="1" dirty="0" smtClean="0">
                <a:solidFill>
                  <a:srgbClr val="002060"/>
                </a:solidFill>
              </a:rPr>
              <a:t>Secret “tips” for patrollers</a:t>
            </a:r>
          </a:p>
          <a:p>
            <a:pPr marL="34290" indent="0">
              <a:buNone/>
            </a:pPr>
            <a:endParaRPr lang="en-US" sz="2800" dirty="0"/>
          </a:p>
          <a:p>
            <a:endParaRPr lang="en-US" dirty="0"/>
          </a:p>
        </p:txBody>
      </p:sp>
      <p:pic>
        <p:nvPicPr>
          <p:cNvPr id="8" name="Picture 7"/>
          <p:cNvPicPr>
            <a:picLocks noChangeAspect="1"/>
          </p:cNvPicPr>
          <p:nvPr/>
        </p:nvPicPr>
        <p:blipFill>
          <a:blip r:embed="rId6"/>
          <a:srcRect/>
          <a:stretch/>
        </p:blipFill>
        <p:spPr>
          <a:xfrm>
            <a:off x="7524233" y="5587875"/>
            <a:ext cx="1043152" cy="785986"/>
          </a:xfrm>
          <a:prstGeom prst="rect">
            <a:avLst/>
          </a:prstGeom>
        </p:spPr>
      </p:pic>
    </p:spTree>
    <p:extLst>
      <p:ext uri="{BB962C8B-B14F-4D97-AF65-F5344CB8AC3E}">
        <p14:creationId xmlns:p14="http://schemas.microsoft.com/office/powerpoint/2010/main" val="65608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additive="base">
                                        <p:cTn id="1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7087" y="1570182"/>
            <a:ext cx="8780105" cy="5110635"/>
          </a:xfrm>
          <a:prstGeom prst="rect">
            <a:avLst/>
          </a:prstGeom>
        </p:spPr>
      </p:pic>
      <p:sp>
        <p:nvSpPr>
          <p:cNvPr id="2" name="Title 1"/>
          <p:cNvSpPr>
            <a:spLocks noGrp="1"/>
          </p:cNvSpPr>
          <p:nvPr>
            <p:ph type="title"/>
          </p:nvPr>
        </p:nvSpPr>
        <p:spPr>
          <a:xfrm>
            <a:off x="467619" y="213822"/>
            <a:ext cx="8334636" cy="1356360"/>
          </a:xfrm>
        </p:spPr>
        <p:txBody>
          <a:bodyPr/>
          <a:lstStyle/>
          <a:p>
            <a:r>
              <a:rPr lang="en-US" b="1" dirty="0" smtClean="0">
                <a:solidFill>
                  <a:schemeClr val="accent1">
                    <a:lumMod val="75000"/>
                  </a:schemeClr>
                </a:solidFill>
              </a:rPr>
              <a:t>How to communicate safe behaviors:</a:t>
            </a:r>
            <a:endParaRPr lang="en-US" b="1" dirty="0">
              <a:solidFill>
                <a:schemeClr val="accent1">
                  <a:lumMod val="75000"/>
                </a:schemeClr>
              </a:solidFill>
            </a:endParaRPr>
          </a:p>
        </p:txBody>
      </p:sp>
      <p:pic>
        <p:nvPicPr>
          <p:cNvPr id="4" name="Picture 3"/>
          <p:cNvPicPr>
            <a:picLocks noChangeAspect="1"/>
          </p:cNvPicPr>
          <p:nvPr/>
        </p:nvPicPr>
        <p:blipFill>
          <a:blip r:embed="rId4"/>
          <a:stretch>
            <a:fillRect/>
          </a:stretch>
        </p:blipFill>
        <p:spPr>
          <a:xfrm>
            <a:off x="5830700" y="3053910"/>
            <a:ext cx="2971555" cy="2227009"/>
          </a:xfrm>
          <a:prstGeom prst="rect">
            <a:avLst/>
          </a:prstGeom>
        </p:spPr>
      </p:pic>
      <p:sp>
        <p:nvSpPr>
          <p:cNvPr id="3" name="Content Placeholder 2"/>
          <p:cNvSpPr>
            <a:spLocks noGrp="1"/>
          </p:cNvSpPr>
          <p:nvPr>
            <p:ph sz="half" idx="1"/>
          </p:nvPr>
        </p:nvSpPr>
        <p:spPr>
          <a:xfrm>
            <a:off x="435221" y="1957508"/>
            <a:ext cx="7089012" cy="4023360"/>
          </a:xfrm>
        </p:spPr>
        <p:txBody>
          <a:bodyPr>
            <a:noAutofit/>
          </a:bodyPr>
          <a:lstStyle/>
          <a:p>
            <a:pPr marL="34290" indent="0">
              <a:buNone/>
            </a:pPr>
            <a:r>
              <a:rPr lang="en-US" sz="2200" b="1" dirty="0" smtClean="0">
                <a:solidFill>
                  <a:schemeClr val="accent1">
                    <a:lumMod val="75000"/>
                  </a:schemeClr>
                </a:solidFill>
              </a:rPr>
              <a:t>1. </a:t>
            </a:r>
            <a:r>
              <a:rPr lang="en-US" sz="2200" b="1" u="sng" dirty="0" smtClean="0">
                <a:solidFill>
                  <a:schemeClr val="accent1">
                    <a:lumMod val="75000"/>
                  </a:schemeClr>
                </a:solidFill>
              </a:rPr>
              <a:t>Politely</a:t>
            </a:r>
            <a:r>
              <a:rPr lang="en-US" sz="2200" dirty="0" smtClean="0">
                <a:solidFill>
                  <a:schemeClr val="accent1">
                    <a:lumMod val="75000"/>
                  </a:schemeClr>
                </a:solidFill>
              </a:rPr>
              <a:t> ask the student(s) to stop the unsafe behavior</a:t>
            </a:r>
          </a:p>
          <a:p>
            <a:pPr marL="34290" indent="0">
              <a:buNone/>
            </a:pPr>
            <a:r>
              <a:rPr lang="en-US" sz="2200" b="1" dirty="0" smtClean="0">
                <a:solidFill>
                  <a:schemeClr val="accent1">
                    <a:lumMod val="75000"/>
                  </a:schemeClr>
                </a:solidFill>
              </a:rPr>
              <a:t>2. </a:t>
            </a:r>
            <a:r>
              <a:rPr lang="en-US" sz="2200" dirty="0" smtClean="0">
                <a:solidFill>
                  <a:schemeClr val="accent1">
                    <a:lumMod val="75000"/>
                  </a:schemeClr>
                </a:solidFill>
              </a:rPr>
              <a:t>Add </a:t>
            </a:r>
            <a:r>
              <a:rPr lang="en-US" sz="2200" b="1" u="sng" dirty="0" smtClean="0">
                <a:solidFill>
                  <a:schemeClr val="accent1">
                    <a:lumMod val="75000"/>
                  </a:schemeClr>
                </a:solidFill>
              </a:rPr>
              <a:t>BECAUSE</a:t>
            </a:r>
          </a:p>
          <a:p>
            <a:pPr marL="34290" indent="0">
              <a:buNone/>
            </a:pPr>
            <a:r>
              <a:rPr lang="en-US" sz="2200" b="1" dirty="0" smtClean="0">
                <a:solidFill>
                  <a:schemeClr val="accent1">
                    <a:lumMod val="75000"/>
                  </a:schemeClr>
                </a:solidFill>
              </a:rPr>
              <a:t>3. </a:t>
            </a:r>
            <a:r>
              <a:rPr lang="en-US" sz="2200" dirty="0" smtClean="0">
                <a:solidFill>
                  <a:schemeClr val="accent1">
                    <a:lumMod val="75000"/>
                  </a:schemeClr>
                </a:solidFill>
              </a:rPr>
              <a:t>Say </a:t>
            </a:r>
            <a:r>
              <a:rPr lang="en-US" sz="2200" b="1" u="sng" dirty="0" smtClean="0">
                <a:solidFill>
                  <a:schemeClr val="accent1">
                    <a:lumMod val="75000"/>
                  </a:schemeClr>
                </a:solidFill>
              </a:rPr>
              <a:t>THANK YOU</a:t>
            </a:r>
            <a:r>
              <a:rPr lang="en-US" sz="2200" dirty="0" smtClean="0">
                <a:solidFill>
                  <a:schemeClr val="accent1">
                    <a:lumMod val="75000"/>
                  </a:schemeClr>
                </a:solidFill>
              </a:rPr>
              <a:t> especially if they listen</a:t>
            </a:r>
          </a:p>
          <a:p>
            <a:pPr marL="34290" indent="0">
              <a:buNone/>
            </a:pPr>
            <a:r>
              <a:rPr lang="en-US" sz="2200" b="1" dirty="0" smtClean="0">
                <a:solidFill>
                  <a:schemeClr val="accent1">
                    <a:lumMod val="75000"/>
                  </a:schemeClr>
                </a:solidFill>
              </a:rPr>
              <a:t>4</a:t>
            </a:r>
            <a:r>
              <a:rPr lang="en-US" sz="2200" dirty="0" smtClean="0">
                <a:solidFill>
                  <a:schemeClr val="accent1">
                    <a:lumMod val="75000"/>
                  </a:schemeClr>
                </a:solidFill>
              </a:rPr>
              <a:t>. If the student(s) don’t listen:</a:t>
            </a:r>
          </a:p>
          <a:p>
            <a:pPr lvl="2"/>
            <a:r>
              <a:rPr lang="en-US" sz="2200" dirty="0" smtClean="0">
                <a:solidFill>
                  <a:schemeClr val="accent1">
                    <a:lumMod val="75000"/>
                  </a:schemeClr>
                </a:solidFill>
              </a:rPr>
              <a:t>Ask again firmly </a:t>
            </a:r>
          </a:p>
          <a:p>
            <a:pPr lvl="2"/>
            <a:r>
              <a:rPr lang="en-US" sz="2200" dirty="0" smtClean="0">
                <a:solidFill>
                  <a:schemeClr val="accent1">
                    <a:lumMod val="75000"/>
                  </a:schemeClr>
                </a:solidFill>
              </a:rPr>
              <a:t>Never lose your cool</a:t>
            </a:r>
          </a:p>
          <a:p>
            <a:pPr lvl="2"/>
            <a:r>
              <a:rPr lang="en-US" sz="2200" dirty="0" smtClean="0">
                <a:solidFill>
                  <a:schemeClr val="accent1">
                    <a:lumMod val="75000"/>
                  </a:schemeClr>
                </a:solidFill>
              </a:rPr>
              <a:t>If they still don’t stop, notify your advisor</a:t>
            </a:r>
            <a:endParaRPr lang="en-US" sz="2200" dirty="0">
              <a:solidFill>
                <a:schemeClr val="accent1">
                  <a:lumMod val="75000"/>
                </a:schemeClr>
              </a:solidFill>
            </a:endParaRPr>
          </a:p>
        </p:txBody>
      </p:sp>
      <p:pic>
        <p:nvPicPr>
          <p:cNvPr id="6" name="Picture 6" descr="Image result for aaa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rcRect/>
          <a:stretch/>
        </p:blipFill>
        <p:spPr>
          <a:xfrm>
            <a:off x="7524233" y="5587875"/>
            <a:ext cx="1043152" cy="785986"/>
          </a:xfrm>
          <a:prstGeom prst="rect">
            <a:avLst/>
          </a:prstGeom>
        </p:spPr>
      </p:pic>
    </p:spTree>
    <p:extLst>
      <p:ext uri="{BB962C8B-B14F-4D97-AF65-F5344CB8AC3E}">
        <p14:creationId xmlns:p14="http://schemas.microsoft.com/office/powerpoint/2010/main" val="2645428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4443" y="181064"/>
            <a:ext cx="8774500" cy="3235240"/>
          </a:xfrm>
          <a:prstGeom prst="rect">
            <a:avLst/>
          </a:prstGeom>
        </p:spPr>
      </p:pic>
      <p:sp>
        <p:nvSpPr>
          <p:cNvPr id="8" name="Rounded Rectangle 7"/>
          <p:cNvSpPr/>
          <p:nvPr/>
        </p:nvSpPr>
        <p:spPr>
          <a:xfrm>
            <a:off x="4439108" y="1469280"/>
            <a:ext cx="4445944" cy="944419"/>
          </a:xfrm>
          <a:prstGeom prst="roundRect">
            <a:avLst/>
          </a:prstGeom>
          <a:solidFill>
            <a:srgbClr val="E2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p:nvPr>
        </p:nvSpPr>
        <p:spPr>
          <a:xfrm>
            <a:off x="4503763" y="1263309"/>
            <a:ext cx="7406640" cy="1356360"/>
          </a:xfrm>
        </p:spPr>
        <p:txBody>
          <a:bodyPr>
            <a:normAutofit/>
          </a:bodyPr>
          <a:lstStyle/>
          <a:p>
            <a:r>
              <a:rPr lang="en-US" sz="3600" b="1" dirty="0" smtClean="0">
                <a:solidFill>
                  <a:srgbClr val="002060"/>
                </a:solidFill>
              </a:rPr>
              <a:t>Officers of the Patrol</a:t>
            </a:r>
            <a:endParaRPr lang="en-US" sz="3600" b="1" dirty="0">
              <a:solidFill>
                <a:srgbClr val="002060"/>
              </a:solidFill>
            </a:endParaRPr>
          </a:p>
        </p:txBody>
      </p:sp>
      <p:sp>
        <p:nvSpPr>
          <p:cNvPr id="3" name="Content Placeholder 2"/>
          <p:cNvSpPr>
            <a:spLocks noGrp="1"/>
          </p:cNvSpPr>
          <p:nvPr>
            <p:ph idx="1"/>
          </p:nvPr>
        </p:nvSpPr>
        <p:spPr>
          <a:xfrm>
            <a:off x="1393641" y="3495302"/>
            <a:ext cx="7404653" cy="4038600"/>
          </a:xfrm>
        </p:spPr>
        <p:txBody>
          <a:bodyPr>
            <a:normAutofit/>
          </a:bodyPr>
          <a:lstStyle/>
          <a:p>
            <a:pPr marL="34290" indent="0">
              <a:buNone/>
            </a:pPr>
            <a:r>
              <a:rPr lang="en-US" b="1" dirty="0" smtClean="0">
                <a:solidFill>
                  <a:schemeClr val="accent4">
                    <a:lumMod val="50000"/>
                  </a:schemeClr>
                </a:solidFill>
              </a:rPr>
              <a:t>Additional jobs are assigned to those patrollers chosen as </a:t>
            </a:r>
            <a:r>
              <a:rPr lang="en-US" b="1" u="sng" dirty="0" smtClean="0">
                <a:solidFill>
                  <a:schemeClr val="accent4">
                    <a:lumMod val="50000"/>
                  </a:schemeClr>
                </a:solidFill>
              </a:rPr>
              <a:t>Captain</a:t>
            </a:r>
            <a:r>
              <a:rPr lang="en-US" b="1" dirty="0" smtClean="0">
                <a:solidFill>
                  <a:schemeClr val="accent4">
                    <a:lumMod val="50000"/>
                  </a:schemeClr>
                </a:solidFill>
              </a:rPr>
              <a:t>, </a:t>
            </a:r>
            <a:r>
              <a:rPr lang="en-US" b="1" u="sng" dirty="0" smtClean="0">
                <a:solidFill>
                  <a:schemeClr val="accent4">
                    <a:lumMod val="50000"/>
                  </a:schemeClr>
                </a:solidFill>
              </a:rPr>
              <a:t>Lieutenant</a:t>
            </a:r>
            <a:r>
              <a:rPr lang="en-US" b="1" dirty="0" smtClean="0">
                <a:solidFill>
                  <a:schemeClr val="accent4">
                    <a:lumMod val="50000"/>
                  </a:schemeClr>
                </a:solidFill>
              </a:rPr>
              <a:t>, and </a:t>
            </a:r>
            <a:r>
              <a:rPr lang="en-US" b="1" u="sng" dirty="0" smtClean="0">
                <a:solidFill>
                  <a:schemeClr val="accent4">
                    <a:lumMod val="50000"/>
                  </a:schemeClr>
                </a:solidFill>
              </a:rPr>
              <a:t>Sergeant</a:t>
            </a:r>
          </a:p>
          <a:p>
            <a:pPr marL="34290" indent="0">
              <a:buNone/>
            </a:pPr>
            <a:r>
              <a:rPr lang="en-US" b="1" dirty="0">
                <a:solidFill>
                  <a:schemeClr val="accent1">
                    <a:lumMod val="75000"/>
                  </a:schemeClr>
                </a:solidFill>
              </a:rPr>
              <a:t> </a:t>
            </a:r>
            <a:r>
              <a:rPr lang="en-US" b="1" dirty="0" smtClean="0">
                <a:solidFill>
                  <a:schemeClr val="accent1">
                    <a:lumMod val="75000"/>
                  </a:schemeClr>
                </a:solidFill>
              </a:rPr>
              <a:t>       </a:t>
            </a:r>
            <a:r>
              <a:rPr lang="en-US" sz="1800" b="1" dirty="0" smtClean="0">
                <a:solidFill>
                  <a:schemeClr val="accent1">
                    <a:lumMod val="75000"/>
                  </a:schemeClr>
                </a:solidFill>
              </a:rPr>
              <a:t>For Example:</a:t>
            </a:r>
          </a:p>
          <a:p>
            <a:pPr lvl="3"/>
            <a:r>
              <a:rPr lang="en-US" sz="1800" b="1" dirty="0" smtClean="0">
                <a:solidFill>
                  <a:schemeClr val="accent1">
                    <a:lumMod val="75000"/>
                  </a:schemeClr>
                </a:solidFill>
              </a:rPr>
              <a:t>Ensure all patrollers are at their posts</a:t>
            </a:r>
          </a:p>
          <a:p>
            <a:pPr lvl="3"/>
            <a:r>
              <a:rPr lang="en-US" sz="1800" b="1" dirty="0" smtClean="0">
                <a:solidFill>
                  <a:schemeClr val="accent1">
                    <a:lumMod val="75000"/>
                  </a:schemeClr>
                </a:solidFill>
              </a:rPr>
              <a:t>Report absences and arrange for substitutes</a:t>
            </a:r>
          </a:p>
          <a:p>
            <a:pPr lvl="3"/>
            <a:r>
              <a:rPr lang="en-US" sz="1800" b="1" dirty="0" smtClean="0">
                <a:solidFill>
                  <a:schemeClr val="accent1">
                    <a:lumMod val="75000"/>
                  </a:schemeClr>
                </a:solidFill>
              </a:rPr>
              <a:t>Meeting agendas</a:t>
            </a:r>
          </a:p>
          <a:p>
            <a:pPr lvl="3"/>
            <a:r>
              <a:rPr lang="en-US" sz="1800" b="1" dirty="0" smtClean="0">
                <a:solidFill>
                  <a:schemeClr val="accent1">
                    <a:lumMod val="75000"/>
                  </a:schemeClr>
                </a:solidFill>
              </a:rPr>
              <a:t>Attendance</a:t>
            </a:r>
          </a:p>
          <a:p>
            <a:pPr lvl="3"/>
            <a:r>
              <a:rPr lang="en-US" sz="1800" b="1" dirty="0" smtClean="0">
                <a:solidFill>
                  <a:schemeClr val="accent1">
                    <a:lumMod val="75000"/>
                  </a:schemeClr>
                </a:solidFill>
              </a:rPr>
              <a:t>Ensure all equipment is clean and in working order</a:t>
            </a:r>
          </a:p>
          <a:p>
            <a:pPr lvl="3"/>
            <a:endParaRPr lang="en-US" dirty="0"/>
          </a:p>
        </p:txBody>
      </p:sp>
      <p:pic>
        <p:nvPicPr>
          <p:cNvPr id="6" name="Picture 6" descr="Image result for aa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rcRect/>
          <a:stretch/>
        </p:blipFill>
        <p:spPr>
          <a:xfrm>
            <a:off x="7524233" y="5587875"/>
            <a:ext cx="1043152" cy="785986"/>
          </a:xfrm>
          <a:prstGeom prst="rect">
            <a:avLst/>
          </a:prstGeom>
        </p:spPr>
      </p:pic>
    </p:spTree>
    <p:extLst>
      <p:ext uri="{BB962C8B-B14F-4D97-AF65-F5344CB8AC3E}">
        <p14:creationId xmlns:p14="http://schemas.microsoft.com/office/powerpoint/2010/main" val="3751832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77087" y="176765"/>
            <a:ext cx="8780106" cy="1471223"/>
          </a:xfrm>
          <a:prstGeom prst="rect">
            <a:avLst/>
          </a:prstGeom>
        </p:spPr>
      </p:pic>
      <p:sp>
        <p:nvSpPr>
          <p:cNvPr id="2" name="Title 1"/>
          <p:cNvSpPr>
            <a:spLocks noGrp="1"/>
          </p:cNvSpPr>
          <p:nvPr>
            <p:ph type="title"/>
          </p:nvPr>
        </p:nvSpPr>
        <p:spPr>
          <a:xfrm>
            <a:off x="863820" y="254572"/>
            <a:ext cx="7406640" cy="1356360"/>
          </a:xfrm>
        </p:spPr>
        <p:txBody>
          <a:bodyPr/>
          <a:lstStyle/>
          <a:p>
            <a:r>
              <a:rPr lang="en-US" b="1" dirty="0" smtClean="0">
                <a:solidFill>
                  <a:schemeClr val="accent1">
                    <a:lumMod val="75000"/>
                  </a:schemeClr>
                </a:solidFill>
              </a:rPr>
              <a:t>Types of Posts</a:t>
            </a:r>
            <a:endParaRPr lang="en-US" b="1" dirty="0">
              <a:solidFill>
                <a:schemeClr val="accent1">
                  <a:lumMod val="75000"/>
                </a:schemeClr>
              </a:solidFill>
            </a:endParaRPr>
          </a:p>
        </p:txBody>
      </p:sp>
      <p:pic>
        <p:nvPicPr>
          <p:cNvPr id="6"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3138632" y="1685045"/>
            <a:ext cx="4286250" cy="4286250"/>
          </a:xfrm>
          <a:prstGeom prst="rect">
            <a:avLst/>
          </a:prstGeom>
        </p:spPr>
      </p:pic>
      <p:pic>
        <p:nvPicPr>
          <p:cNvPr id="5"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6960" y="3327508"/>
            <a:ext cx="490019" cy="26750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069509" y="2220168"/>
            <a:ext cx="2147008" cy="821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Bradley Hand ITC" panose="03070402050302030203" pitchFamily="66" charset="0"/>
                <a:ea typeface="+mj-ea"/>
                <a:cs typeface="+mj-cs"/>
              </a:rPr>
              <a:t>Outside Post</a:t>
            </a:r>
            <a:endParaRPr kumimoji="0" lang="en-US" sz="2800" b="1" i="0" u="none" strike="noStrike" kern="1200" cap="none" spc="0" normalizeH="0" baseline="0" noProof="0" dirty="0">
              <a:ln>
                <a:noFill/>
              </a:ln>
              <a:solidFill>
                <a:srgbClr val="000000"/>
              </a:solidFill>
              <a:effectLst/>
              <a:uLnTx/>
              <a:uFillTx/>
              <a:latin typeface="Bradley Hand ITC" panose="03070402050302030203" pitchFamily="66" charset="0"/>
              <a:ea typeface="+mj-ea"/>
              <a:cs typeface="+mj-cs"/>
            </a:endParaRPr>
          </a:p>
        </p:txBody>
      </p:sp>
      <p:sp>
        <p:nvSpPr>
          <p:cNvPr id="8" name="Title 1"/>
          <p:cNvSpPr txBox="1">
            <a:spLocks/>
          </p:cNvSpPr>
          <p:nvPr/>
        </p:nvSpPr>
        <p:spPr>
          <a:xfrm>
            <a:off x="4812447" y="3041405"/>
            <a:ext cx="1869497" cy="821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Bradley Hand ITC" panose="03070402050302030203" pitchFamily="66" charset="0"/>
                <a:ea typeface="+mj-ea"/>
                <a:cs typeface="+mj-cs"/>
              </a:rPr>
              <a:t>Inside Post</a:t>
            </a:r>
            <a:endParaRPr kumimoji="0" lang="en-US" sz="2800" b="1" i="0" u="none" strike="noStrike" kern="1200" cap="none" spc="0" normalizeH="0" baseline="0" noProof="0" dirty="0">
              <a:ln>
                <a:noFill/>
              </a:ln>
              <a:solidFill>
                <a:srgbClr val="000000"/>
              </a:solidFill>
              <a:effectLst/>
              <a:uLnTx/>
              <a:uFillTx/>
              <a:latin typeface="Bradley Hand ITC" panose="03070402050302030203" pitchFamily="66" charset="0"/>
              <a:ea typeface="+mj-ea"/>
              <a:cs typeface="+mj-cs"/>
            </a:endParaRPr>
          </a:p>
        </p:txBody>
      </p:sp>
      <p:pic>
        <p:nvPicPr>
          <p:cNvPr id="9"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5671" y="2491987"/>
            <a:ext cx="490019" cy="2675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rcRect/>
          <a:stretch/>
        </p:blipFill>
        <p:spPr>
          <a:xfrm>
            <a:off x="7524233" y="5587875"/>
            <a:ext cx="1043152" cy="785986"/>
          </a:xfrm>
          <a:prstGeom prst="rect">
            <a:avLst/>
          </a:prstGeom>
        </p:spPr>
      </p:pic>
    </p:spTree>
    <p:extLst>
      <p:ext uri="{BB962C8B-B14F-4D97-AF65-F5344CB8AC3E}">
        <p14:creationId xmlns:p14="http://schemas.microsoft.com/office/powerpoint/2010/main" val="2095703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79753" y="1615803"/>
            <a:ext cx="8780106" cy="3713356"/>
          </a:xfrm>
          <a:prstGeom prst="rect">
            <a:avLst/>
          </a:prstGeom>
        </p:spPr>
      </p:pic>
      <p:sp>
        <p:nvSpPr>
          <p:cNvPr id="2" name="Title 1"/>
          <p:cNvSpPr>
            <a:spLocks noGrp="1"/>
          </p:cNvSpPr>
          <p:nvPr>
            <p:ph type="title"/>
          </p:nvPr>
        </p:nvSpPr>
        <p:spPr>
          <a:xfrm>
            <a:off x="857250" y="212435"/>
            <a:ext cx="7406640" cy="1356360"/>
          </a:xfrm>
        </p:spPr>
        <p:txBody>
          <a:bodyPr/>
          <a:lstStyle/>
          <a:p>
            <a:r>
              <a:rPr lang="en-US" b="1" dirty="0" smtClean="0">
                <a:solidFill>
                  <a:schemeClr val="accent1">
                    <a:lumMod val="75000"/>
                  </a:schemeClr>
                </a:solidFill>
              </a:rPr>
              <a:t>Hallway &amp; Door Posts</a:t>
            </a:r>
            <a:endParaRPr lang="en-US" b="1" dirty="0">
              <a:solidFill>
                <a:schemeClr val="accent1">
                  <a:lumMod val="75000"/>
                </a:schemeClr>
              </a:solidFill>
            </a:endParaRPr>
          </a:p>
        </p:txBody>
      </p:sp>
      <p:sp>
        <p:nvSpPr>
          <p:cNvPr id="3" name="Content Placeholder 2"/>
          <p:cNvSpPr>
            <a:spLocks noGrp="1"/>
          </p:cNvSpPr>
          <p:nvPr>
            <p:ph idx="1"/>
          </p:nvPr>
        </p:nvSpPr>
        <p:spPr>
          <a:xfrm>
            <a:off x="570272" y="2057400"/>
            <a:ext cx="3659984" cy="4038600"/>
          </a:xfrm>
        </p:spPr>
        <p:txBody>
          <a:bodyPr/>
          <a:lstStyle/>
          <a:p>
            <a:r>
              <a:rPr lang="en-US" b="1" dirty="0" smtClean="0">
                <a:solidFill>
                  <a:srgbClr val="002060"/>
                </a:solidFill>
              </a:rPr>
              <a:t>Ensure students enter and exit doors without pushing or running.</a:t>
            </a:r>
          </a:p>
          <a:p>
            <a:r>
              <a:rPr lang="en-US" b="1" dirty="0" smtClean="0">
                <a:solidFill>
                  <a:srgbClr val="002060"/>
                </a:solidFill>
              </a:rPr>
              <a:t>Remind students to walk, use the right side of the hallway, and use caution at any stairwell.</a:t>
            </a:r>
          </a:p>
          <a:p>
            <a:r>
              <a:rPr lang="en-US" b="1" dirty="0" smtClean="0">
                <a:solidFill>
                  <a:srgbClr val="002060"/>
                </a:solidFill>
              </a:rPr>
              <a:t>Assist younger students who may need help getting to class.</a:t>
            </a:r>
            <a:endParaRPr lang="en-US" b="1" dirty="0">
              <a:solidFill>
                <a:srgbClr val="002060"/>
              </a:solidFill>
            </a:endParaRPr>
          </a:p>
        </p:txBody>
      </p:sp>
      <p:pic>
        <p:nvPicPr>
          <p:cNvPr id="6"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8924" y="2172421"/>
            <a:ext cx="4311364" cy="2528888"/>
          </a:xfrm>
          <a:prstGeom prst="rect">
            <a:avLst/>
          </a:prstGeom>
        </p:spPr>
      </p:pic>
      <p:pic>
        <p:nvPicPr>
          <p:cNvPr id="7" name="Picture 6"/>
          <p:cNvPicPr>
            <a:picLocks noChangeAspect="1"/>
          </p:cNvPicPr>
          <p:nvPr/>
        </p:nvPicPr>
        <p:blipFill>
          <a:blip r:embed="rId5"/>
          <a:srcRect/>
          <a:stretch/>
        </p:blipFill>
        <p:spPr>
          <a:xfrm>
            <a:off x="7524233" y="5587875"/>
            <a:ext cx="1043152" cy="785986"/>
          </a:xfrm>
          <a:prstGeom prst="rect">
            <a:avLst/>
          </a:prstGeom>
        </p:spPr>
      </p:pic>
    </p:spTree>
    <p:extLst>
      <p:ext uri="{BB962C8B-B14F-4D97-AF65-F5344CB8AC3E}">
        <p14:creationId xmlns:p14="http://schemas.microsoft.com/office/powerpoint/2010/main" val="1697180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03139"/>
            <a:ext cx="7406640" cy="1356360"/>
          </a:xfrm>
        </p:spPr>
        <p:txBody>
          <a:bodyPr/>
          <a:lstStyle/>
          <a:p>
            <a:pPr algn="ctr"/>
            <a:r>
              <a:rPr lang="en-US" b="1" dirty="0" smtClean="0">
                <a:solidFill>
                  <a:schemeClr val="accent1">
                    <a:lumMod val="75000"/>
                  </a:schemeClr>
                </a:solidFill>
              </a:rPr>
              <a:t>**Presenter Notes**</a:t>
            </a:r>
            <a:endParaRPr lang="en-US" b="1" dirty="0">
              <a:solidFill>
                <a:schemeClr val="accent1">
                  <a:lumMod val="75000"/>
                </a:schemeClr>
              </a:solidFill>
            </a:endParaRPr>
          </a:p>
        </p:txBody>
      </p:sp>
      <p:sp>
        <p:nvSpPr>
          <p:cNvPr id="3" name="Content Placeholder 2"/>
          <p:cNvSpPr>
            <a:spLocks noGrp="1"/>
          </p:cNvSpPr>
          <p:nvPr>
            <p:ph sz="half" idx="1"/>
          </p:nvPr>
        </p:nvSpPr>
        <p:spPr>
          <a:xfrm>
            <a:off x="857250" y="2133087"/>
            <a:ext cx="3566160" cy="4023360"/>
          </a:xfrm>
        </p:spPr>
        <p:txBody>
          <a:bodyPr>
            <a:normAutofit/>
          </a:bodyPr>
          <a:lstStyle/>
          <a:p>
            <a:pPr marL="34290" indent="0">
              <a:buNone/>
            </a:pPr>
            <a:r>
              <a:rPr lang="en-US" sz="1800" b="1" dirty="0" smtClean="0">
                <a:solidFill>
                  <a:srgbClr val="002060"/>
                </a:solidFill>
              </a:rPr>
              <a:t>This presentation is intended for </a:t>
            </a:r>
            <a:r>
              <a:rPr lang="en-US" sz="1800" b="1" u="sng" dirty="0" smtClean="0">
                <a:solidFill>
                  <a:srgbClr val="002060"/>
                </a:solidFill>
              </a:rPr>
              <a:t>SCHOOL SAFETY PATROL ADVISORS </a:t>
            </a:r>
            <a:r>
              <a:rPr lang="en-US" sz="1800" b="1" dirty="0" smtClean="0">
                <a:solidFill>
                  <a:srgbClr val="002060"/>
                </a:solidFill>
              </a:rPr>
              <a:t>to provide training for students chosen as Patrollers for the AAA School Safety Patrol Program.</a:t>
            </a:r>
          </a:p>
          <a:p>
            <a:pPr marL="377190" indent="-342900">
              <a:buAutoNum type="arabicPeriod"/>
            </a:pPr>
            <a:endParaRPr lang="en-US" sz="1800" dirty="0" smtClean="0">
              <a:solidFill>
                <a:srgbClr val="002060"/>
              </a:solidFill>
            </a:endParaRPr>
          </a:p>
          <a:p>
            <a:pPr marL="377190" indent="-342900">
              <a:buAutoNum type="arabicPeriod"/>
            </a:pPr>
            <a:endParaRPr lang="en-US" sz="1800" dirty="0" smtClean="0">
              <a:solidFill>
                <a:srgbClr val="002060"/>
              </a:solidFill>
            </a:endParaRPr>
          </a:p>
          <a:p>
            <a:pPr marL="377190" indent="-342900">
              <a:buAutoNum type="arabicPeriod"/>
            </a:pPr>
            <a:endParaRPr lang="en-US" sz="1800" dirty="0" smtClean="0">
              <a:solidFill>
                <a:srgbClr val="002060"/>
              </a:solidFill>
            </a:endParaRPr>
          </a:p>
          <a:p>
            <a:pPr marL="377190" indent="-342900">
              <a:buAutoNum type="arabicPeriod"/>
            </a:pPr>
            <a:endParaRPr lang="en-US" sz="1800" dirty="0">
              <a:solidFill>
                <a:srgbClr val="002060"/>
              </a:solidFill>
            </a:endParaRPr>
          </a:p>
        </p:txBody>
      </p:sp>
      <p:sp>
        <p:nvSpPr>
          <p:cNvPr id="4" name="Content Placeholder 3"/>
          <p:cNvSpPr>
            <a:spLocks noGrp="1"/>
          </p:cNvSpPr>
          <p:nvPr>
            <p:ph sz="half" idx="2"/>
          </p:nvPr>
        </p:nvSpPr>
        <p:spPr>
          <a:xfrm>
            <a:off x="4423410" y="2133087"/>
            <a:ext cx="3566160" cy="4023360"/>
          </a:xfrm>
        </p:spPr>
        <p:txBody>
          <a:bodyPr>
            <a:normAutofit/>
          </a:bodyPr>
          <a:lstStyle/>
          <a:p>
            <a:pPr marL="34290" indent="0">
              <a:buNone/>
            </a:pPr>
            <a:r>
              <a:rPr lang="en-US" sz="1600" b="1" dirty="0">
                <a:solidFill>
                  <a:srgbClr val="002060"/>
                </a:solidFill>
              </a:rPr>
              <a:t>This presentation includes:</a:t>
            </a:r>
          </a:p>
          <a:p>
            <a:pPr marL="377190" indent="-342900">
              <a:buAutoNum type="arabicPeriod"/>
            </a:pPr>
            <a:r>
              <a:rPr lang="en-US" sz="1600" b="1" dirty="0">
                <a:solidFill>
                  <a:schemeClr val="accent1">
                    <a:lumMod val="75000"/>
                  </a:schemeClr>
                </a:solidFill>
              </a:rPr>
              <a:t>Uniform and equipment care</a:t>
            </a:r>
          </a:p>
          <a:p>
            <a:pPr marL="377190" indent="-342900">
              <a:buAutoNum type="arabicPeriod"/>
            </a:pPr>
            <a:r>
              <a:rPr lang="en-US" sz="1600" b="1" dirty="0">
                <a:solidFill>
                  <a:schemeClr val="accent1">
                    <a:lumMod val="75000"/>
                  </a:schemeClr>
                </a:solidFill>
              </a:rPr>
              <a:t>Goal of the program</a:t>
            </a:r>
          </a:p>
          <a:p>
            <a:pPr marL="377190" indent="-342900">
              <a:buAutoNum type="arabicPeriod"/>
            </a:pPr>
            <a:r>
              <a:rPr lang="en-US" sz="1600" b="1" dirty="0">
                <a:solidFill>
                  <a:schemeClr val="accent1">
                    <a:lumMod val="75000"/>
                  </a:schemeClr>
                </a:solidFill>
              </a:rPr>
              <a:t>Defining a safety hazard</a:t>
            </a:r>
          </a:p>
          <a:p>
            <a:pPr marL="377190" indent="-342900">
              <a:buAutoNum type="arabicPeriod"/>
            </a:pPr>
            <a:r>
              <a:rPr lang="en-US" sz="1600" b="1" dirty="0">
                <a:solidFill>
                  <a:schemeClr val="accent1">
                    <a:lumMod val="75000"/>
                  </a:schemeClr>
                </a:solidFill>
              </a:rPr>
              <a:t>Qualities of a great Patroller</a:t>
            </a:r>
          </a:p>
          <a:p>
            <a:pPr marL="377190" indent="-342900">
              <a:buAutoNum type="arabicPeriod"/>
            </a:pPr>
            <a:r>
              <a:rPr lang="en-US" sz="1600" b="1" dirty="0">
                <a:solidFill>
                  <a:schemeClr val="accent1">
                    <a:lumMod val="75000"/>
                  </a:schemeClr>
                </a:solidFill>
              </a:rPr>
              <a:t>Training Exercises</a:t>
            </a:r>
          </a:p>
          <a:p>
            <a:pPr marL="377190" indent="-342900">
              <a:buAutoNum type="arabicPeriod"/>
            </a:pPr>
            <a:r>
              <a:rPr lang="en-US" sz="1600" b="1" dirty="0">
                <a:solidFill>
                  <a:schemeClr val="accent1">
                    <a:lumMod val="75000"/>
                  </a:schemeClr>
                </a:solidFill>
              </a:rPr>
              <a:t>How to communicate with </a:t>
            </a:r>
            <a:r>
              <a:rPr lang="en-US" sz="1600" b="1" dirty="0" smtClean="0">
                <a:solidFill>
                  <a:schemeClr val="accent1">
                    <a:lumMod val="75000"/>
                  </a:schemeClr>
                </a:solidFill>
              </a:rPr>
              <a:t>others</a:t>
            </a:r>
          </a:p>
          <a:p>
            <a:pPr marL="377190" indent="-342900">
              <a:buAutoNum type="arabicPeriod"/>
            </a:pPr>
            <a:r>
              <a:rPr lang="en-US" sz="1600" b="1" dirty="0" smtClean="0">
                <a:solidFill>
                  <a:schemeClr val="accent1">
                    <a:lumMod val="75000"/>
                  </a:schemeClr>
                </a:solidFill>
              </a:rPr>
              <a:t>Officer roles</a:t>
            </a:r>
            <a:endParaRPr lang="en-US" sz="1600" b="1" dirty="0">
              <a:solidFill>
                <a:schemeClr val="accent1">
                  <a:lumMod val="75000"/>
                </a:schemeClr>
              </a:solidFill>
            </a:endParaRPr>
          </a:p>
          <a:p>
            <a:pPr marL="377190" indent="-342900">
              <a:buAutoNum type="arabicPeriod"/>
            </a:pPr>
            <a:r>
              <a:rPr lang="en-US" sz="1600" b="1" dirty="0">
                <a:solidFill>
                  <a:schemeClr val="accent1">
                    <a:lumMod val="75000"/>
                  </a:schemeClr>
                </a:solidFill>
              </a:rPr>
              <a:t>Posts</a:t>
            </a:r>
          </a:p>
          <a:p>
            <a:pPr marL="377190" indent="-342900">
              <a:buAutoNum type="arabicPeriod"/>
            </a:pPr>
            <a:r>
              <a:rPr lang="en-US" sz="1600" b="1" dirty="0">
                <a:solidFill>
                  <a:schemeClr val="accent1">
                    <a:lumMod val="75000"/>
                  </a:schemeClr>
                </a:solidFill>
              </a:rPr>
              <a:t>AAA School Safety Patrol Pledge</a:t>
            </a:r>
          </a:p>
          <a:p>
            <a:endParaRPr lang="en-US" dirty="0"/>
          </a:p>
        </p:txBody>
      </p:sp>
      <p:pic>
        <p:nvPicPr>
          <p:cNvPr id="5"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44106" y="1203503"/>
            <a:ext cx="5647700"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A6B727">
                    <a:lumMod val="75000"/>
                  </a:srgbClr>
                </a:solidFill>
                <a:effectLst/>
                <a:uLnTx/>
                <a:uFillTx/>
                <a:latin typeface="Corbel" panose="020B0503020204020204"/>
                <a:ea typeface="+mn-ea"/>
                <a:cs typeface="+mn-cs"/>
              </a:rPr>
              <a:t>**Prior </a:t>
            </a:r>
            <a:r>
              <a:rPr kumimoji="0" lang="en-US" sz="1800" b="1" i="1" u="none" strike="noStrike" kern="1200" cap="none" spc="0" normalizeH="0" baseline="0" noProof="0" dirty="0">
                <a:ln>
                  <a:noFill/>
                </a:ln>
                <a:solidFill>
                  <a:srgbClr val="A6B727">
                    <a:lumMod val="75000"/>
                  </a:srgbClr>
                </a:solidFill>
                <a:effectLst/>
                <a:uLnTx/>
                <a:uFillTx/>
                <a:latin typeface="Corbel" panose="020B0503020204020204"/>
                <a:ea typeface="+mn-ea"/>
                <a:cs typeface="+mn-cs"/>
              </a:rPr>
              <a:t>to presenting, </a:t>
            </a:r>
            <a:r>
              <a:rPr kumimoji="0" lang="en-US" sz="1800" b="1" i="1" u="none" strike="noStrike" kern="1200" cap="none" spc="0" normalizeH="0" baseline="0" noProof="0" dirty="0" smtClean="0">
                <a:ln>
                  <a:noFill/>
                </a:ln>
                <a:solidFill>
                  <a:srgbClr val="A6B727">
                    <a:lumMod val="75000"/>
                  </a:srgbClr>
                </a:solidFill>
                <a:effectLst/>
                <a:uLnTx/>
                <a:uFillTx/>
                <a:latin typeface="Corbel" panose="020B0503020204020204"/>
                <a:ea typeface="+mn-ea"/>
                <a:cs typeface="+mn-cs"/>
              </a:rPr>
              <a:t>locate this </a:t>
            </a:r>
            <a:r>
              <a:rPr kumimoji="0" lang="en-US" sz="1800" b="1" i="1" u="none" strike="noStrike" kern="1200" cap="none" spc="0" normalizeH="0" baseline="0" noProof="0" dirty="0">
                <a:ln>
                  <a:noFill/>
                </a:ln>
                <a:solidFill>
                  <a:srgbClr val="A6B727">
                    <a:lumMod val="75000"/>
                  </a:srgbClr>
                </a:solidFill>
                <a:effectLst/>
                <a:uLnTx/>
                <a:uFillTx/>
                <a:latin typeface="Corbel" panose="020B0503020204020204"/>
                <a:ea typeface="+mn-ea"/>
                <a:cs typeface="+mn-cs"/>
              </a:rPr>
              <a:t>slide on the left </a:t>
            </a:r>
            <a:r>
              <a:rPr kumimoji="0" lang="en-US" sz="1800" b="1" i="1" u="none" strike="noStrike" kern="1200" cap="none" spc="0" normalizeH="0" baseline="0" noProof="0" dirty="0" smtClean="0">
                <a:ln>
                  <a:noFill/>
                </a:ln>
                <a:solidFill>
                  <a:srgbClr val="A6B727">
                    <a:lumMod val="75000"/>
                  </a:srgbClr>
                </a:solidFill>
                <a:effectLst/>
                <a:uLnTx/>
                <a:uFillTx/>
                <a:latin typeface="Corbel" panose="020B0503020204020204"/>
                <a:ea typeface="+mn-ea"/>
                <a:cs typeface="+mn-cs"/>
              </a:rPr>
              <a:t>menu,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A6B727">
                    <a:lumMod val="75000"/>
                  </a:srgbClr>
                </a:solidFill>
                <a:effectLst/>
                <a:uLnTx/>
                <a:uFillTx/>
                <a:latin typeface="Corbel" panose="020B0503020204020204"/>
                <a:ea typeface="+mn-ea"/>
                <a:cs typeface="+mn-cs"/>
              </a:rPr>
              <a:t>right click on the slide and </a:t>
            </a:r>
            <a:r>
              <a:rPr kumimoji="0" lang="en-US" sz="1800" b="1" i="1" u="none" strike="noStrike" kern="1200" cap="none" spc="0" normalizeH="0" baseline="0" noProof="0" dirty="0">
                <a:ln>
                  <a:noFill/>
                </a:ln>
                <a:solidFill>
                  <a:srgbClr val="A6B727">
                    <a:lumMod val="75000"/>
                  </a:srgbClr>
                </a:solidFill>
                <a:effectLst/>
                <a:uLnTx/>
                <a:uFillTx/>
                <a:latin typeface="Corbel" panose="020B0503020204020204"/>
                <a:ea typeface="+mn-ea"/>
                <a:cs typeface="+mn-cs"/>
              </a:rPr>
              <a:t>select “Hide Slide” </a:t>
            </a:r>
            <a:r>
              <a:rPr kumimoji="0" lang="en-US" sz="1800" b="1" i="1" u="none" strike="noStrike" kern="1200" cap="none" spc="0" normalizeH="0" baseline="0" noProof="0" dirty="0" smtClean="0">
                <a:ln>
                  <a:noFill/>
                </a:ln>
                <a:solidFill>
                  <a:srgbClr val="A6B727">
                    <a:lumMod val="75000"/>
                  </a:srgbClr>
                </a:solidFill>
                <a:effectLst/>
                <a:uLnTx/>
                <a:uFillTx/>
                <a:latin typeface="Corbel" panose="020B0503020204020204"/>
                <a:ea typeface="+mn-ea"/>
                <a:cs typeface="+mn-cs"/>
              </a:rPr>
              <a:t>**</a:t>
            </a: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8" name="Picture 7"/>
          <p:cNvPicPr>
            <a:picLocks noChangeAspect="1"/>
          </p:cNvPicPr>
          <p:nvPr/>
        </p:nvPicPr>
        <p:blipFill>
          <a:blip r:embed="rId4"/>
          <a:srcRect/>
          <a:stretch/>
        </p:blipFill>
        <p:spPr>
          <a:xfrm>
            <a:off x="7524233" y="5587875"/>
            <a:ext cx="1043152" cy="785986"/>
          </a:xfrm>
          <a:prstGeom prst="rect">
            <a:avLst/>
          </a:prstGeom>
        </p:spPr>
      </p:pic>
    </p:spTree>
    <p:extLst>
      <p:ext uri="{BB962C8B-B14F-4D97-AF65-F5344CB8AC3E}">
        <p14:creationId xmlns:p14="http://schemas.microsoft.com/office/powerpoint/2010/main" val="2027357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23" y="3427926"/>
            <a:ext cx="7406640" cy="1356360"/>
          </a:xfrm>
        </p:spPr>
        <p:txBody>
          <a:bodyPr/>
          <a:lstStyle/>
          <a:p>
            <a:r>
              <a:rPr lang="en-US" b="1" dirty="0" smtClean="0">
                <a:solidFill>
                  <a:schemeClr val="accent1">
                    <a:lumMod val="75000"/>
                  </a:schemeClr>
                </a:solidFill>
              </a:rPr>
              <a:t>Kindergarten Escort Posts</a:t>
            </a:r>
            <a:endParaRPr lang="en-US" b="1" dirty="0">
              <a:solidFill>
                <a:schemeClr val="accent1">
                  <a:lumMod val="75000"/>
                </a:schemeClr>
              </a:solidFill>
            </a:endParaRPr>
          </a:p>
        </p:txBody>
      </p:sp>
      <p:sp>
        <p:nvSpPr>
          <p:cNvPr id="3" name="Content Placeholder 2"/>
          <p:cNvSpPr>
            <a:spLocks noGrp="1"/>
          </p:cNvSpPr>
          <p:nvPr>
            <p:ph idx="1"/>
          </p:nvPr>
        </p:nvSpPr>
        <p:spPr>
          <a:xfrm>
            <a:off x="1929605" y="4504940"/>
            <a:ext cx="6116204" cy="4038600"/>
          </a:xfrm>
        </p:spPr>
        <p:txBody>
          <a:bodyPr/>
          <a:lstStyle/>
          <a:p>
            <a:r>
              <a:rPr lang="en-US" b="1" dirty="0" smtClean="0">
                <a:solidFill>
                  <a:srgbClr val="002060"/>
                </a:solidFill>
              </a:rPr>
              <a:t>Keep them in view at all times</a:t>
            </a:r>
          </a:p>
          <a:p>
            <a:r>
              <a:rPr lang="en-US" b="1" dirty="0" smtClean="0">
                <a:solidFill>
                  <a:srgbClr val="002060"/>
                </a:solidFill>
              </a:rPr>
              <a:t>Make sure they stay away from traffic</a:t>
            </a:r>
          </a:p>
          <a:p>
            <a:r>
              <a:rPr lang="en-US" b="1" dirty="0" smtClean="0">
                <a:solidFill>
                  <a:srgbClr val="002060"/>
                </a:solidFill>
              </a:rPr>
              <a:t>Stay with them until they reach their destination</a:t>
            </a:r>
            <a:endParaRPr lang="en-US" b="1" dirty="0">
              <a:solidFill>
                <a:srgbClr val="002060"/>
              </a:solidFill>
            </a:endParaRPr>
          </a:p>
        </p:txBody>
      </p:sp>
      <p:pic>
        <p:nvPicPr>
          <p:cNvPr id="6" name="Picture 6" descr="Image result for aa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759" y="156827"/>
            <a:ext cx="8785514" cy="3442923"/>
          </a:xfrm>
          <a:prstGeom prst="rect">
            <a:avLst/>
          </a:prstGeom>
        </p:spPr>
      </p:pic>
      <p:pic>
        <p:nvPicPr>
          <p:cNvPr id="8" name="Picture 7"/>
          <p:cNvPicPr>
            <a:picLocks noChangeAspect="1"/>
          </p:cNvPicPr>
          <p:nvPr/>
        </p:nvPicPr>
        <p:blipFill>
          <a:blip r:embed="rId4"/>
          <a:srcRect/>
          <a:stretch/>
        </p:blipFill>
        <p:spPr>
          <a:xfrm>
            <a:off x="7524233" y="5587875"/>
            <a:ext cx="1043152" cy="785986"/>
          </a:xfrm>
          <a:prstGeom prst="rect">
            <a:avLst/>
          </a:prstGeom>
        </p:spPr>
      </p:pic>
    </p:spTree>
    <p:extLst>
      <p:ext uri="{BB962C8B-B14F-4D97-AF65-F5344CB8AC3E}">
        <p14:creationId xmlns:p14="http://schemas.microsoft.com/office/powerpoint/2010/main" val="2517127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8760" y="182419"/>
            <a:ext cx="8780106" cy="1395252"/>
          </a:xfrm>
          <a:prstGeom prst="rect">
            <a:avLst/>
          </a:prstGeom>
        </p:spPr>
      </p:pic>
      <p:sp>
        <p:nvSpPr>
          <p:cNvPr id="2" name="Title 1"/>
          <p:cNvSpPr>
            <a:spLocks noGrp="1"/>
          </p:cNvSpPr>
          <p:nvPr>
            <p:ph type="title"/>
          </p:nvPr>
        </p:nvSpPr>
        <p:spPr>
          <a:xfrm>
            <a:off x="857251" y="310803"/>
            <a:ext cx="7406640" cy="1356360"/>
          </a:xfrm>
        </p:spPr>
        <p:txBody>
          <a:bodyPr/>
          <a:lstStyle/>
          <a:p>
            <a:r>
              <a:rPr lang="en-US" b="1" dirty="0" smtClean="0">
                <a:solidFill>
                  <a:schemeClr val="accent1">
                    <a:lumMod val="75000"/>
                  </a:schemeClr>
                </a:solidFill>
              </a:rPr>
              <a:t>Car Rider Posts</a:t>
            </a:r>
            <a:endParaRPr lang="en-US" b="1" dirty="0">
              <a:solidFill>
                <a:schemeClr val="accent1">
                  <a:lumMod val="75000"/>
                </a:schemeClr>
              </a:solidFill>
            </a:endParaRPr>
          </a:p>
        </p:txBody>
      </p:sp>
      <p:sp>
        <p:nvSpPr>
          <p:cNvPr id="3" name="Content Placeholder 2"/>
          <p:cNvSpPr>
            <a:spLocks noGrp="1"/>
          </p:cNvSpPr>
          <p:nvPr>
            <p:ph idx="1"/>
          </p:nvPr>
        </p:nvSpPr>
        <p:spPr>
          <a:xfrm>
            <a:off x="655824" y="1795547"/>
            <a:ext cx="5340349" cy="4038600"/>
          </a:xfrm>
        </p:spPr>
        <p:txBody>
          <a:bodyPr>
            <a:normAutofit/>
          </a:bodyPr>
          <a:lstStyle/>
          <a:p>
            <a:r>
              <a:rPr lang="en-US" sz="2400" b="1" dirty="0" smtClean="0">
                <a:solidFill>
                  <a:schemeClr val="accent1">
                    <a:lumMod val="75000"/>
                  </a:schemeClr>
                </a:solidFill>
              </a:rPr>
              <a:t>Help students enter/exit their vehicle safely.</a:t>
            </a:r>
          </a:p>
          <a:p>
            <a:r>
              <a:rPr lang="en-US" sz="2400" b="1" dirty="0" smtClean="0">
                <a:solidFill>
                  <a:schemeClr val="accent1">
                    <a:lumMod val="75000"/>
                  </a:schemeClr>
                </a:solidFill>
              </a:rPr>
              <a:t>Encourage students to exit and move away from car line as they walk toward the building.</a:t>
            </a:r>
          </a:p>
          <a:p>
            <a:r>
              <a:rPr lang="en-US" sz="2400" b="1" dirty="0" smtClean="0">
                <a:solidFill>
                  <a:schemeClr val="accent1">
                    <a:lumMod val="75000"/>
                  </a:schemeClr>
                </a:solidFill>
              </a:rPr>
              <a:t>Make sure no students reach under any vehicle to retrieve an item that may have fallen or blown away.</a:t>
            </a:r>
          </a:p>
          <a:p>
            <a:r>
              <a:rPr lang="en-US" sz="2400" b="1" dirty="0" smtClean="0">
                <a:solidFill>
                  <a:schemeClr val="accent1">
                    <a:lumMod val="75000"/>
                  </a:schemeClr>
                </a:solidFill>
              </a:rPr>
              <a:t>NEVER direct traffic.</a:t>
            </a:r>
            <a:endParaRPr lang="en-US" sz="2400" b="1" dirty="0">
              <a:solidFill>
                <a:schemeClr val="accent1">
                  <a:lumMod val="75000"/>
                </a:schemeClr>
              </a:solidFill>
            </a:endParaRPr>
          </a:p>
        </p:txBody>
      </p:sp>
      <p:pic>
        <p:nvPicPr>
          <p:cNvPr id="6"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96173" y="2755018"/>
            <a:ext cx="2723919" cy="2723919"/>
          </a:xfrm>
          <a:prstGeom prst="rect">
            <a:avLst/>
          </a:prstGeom>
        </p:spPr>
      </p:pic>
      <p:pic>
        <p:nvPicPr>
          <p:cNvPr id="8" name="Picture 7"/>
          <p:cNvPicPr>
            <a:picLocks noChangeAspect="1"/>
          </p:cNvPicPr>
          <p:nvPr/>
        </p:nvPicPr>
        <p:blipFill>
          <a:blip r:embed="rId5"/>
          <a:srcRect/>
          <a:stretch/>
        </p:blipFill>
        <p:spPr>
          <a:xfrm>
            <a:off x="7524233" y="5587875"/>
            <a:ext cx="1043152" cy="785986"/>
          </a:xfrm>
          <a:prstGeom prst="rect">
            <a:avLst/>
          </a:prstGeom>
        </p:spPr>
      </p:pic>
    </p:spTree>
    <p:extLst>
      <p:ext uri="{BB962C8B-B14F-4D97-AF65-F5344CB8AC3E}">
        <p14:creationId xmlns:p14="http://schemas.microsoft.com/office/powerpoint/2010/main" val="2506476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79753" y="1615803"/>
            <a:ext cx="8780106" cy="3713356"/>
          </a:xfrm>
          <a:prstGeom prst="rect">
            <a:avLst/>
          </a:prstGeom>
        </p:spPr>
      </p:pic>
      <p:sp>
        <p:nvSpPr>
          <p:cNvPr id="2" name="Title 1"/>
          <p:cNvSpPr>
            <a:spLocks noGrp="1"/>
          </p:cNvSpPr>
          <p:nvPr>
            <p:ph type="title"/>
          </p:nvPr>
        </p:nvSpPr>
        <p:spPr>
          <a:xfrm>
            <a:off x="857250" y="230907"/>
            <a:ext cx="7406640" cy="1356360"/>
          </a:xfrm>
        </p:spPr>
        <p:txBody>
          <a:bodyPr/>
          <a:lstStyle/>
          <a:p>
            <a:pPr algn="ctr"/>
            <a:r>
              <a:rPr lang="en-US" b="1" dirty="0" smtClean="0">
                <a:solidFill>
                  <a:schemeClr val="accent1">
                    <a:lumMod val="75000"/>
                  </a:schemeClr>
                </a:solidFill>
              </a:rPr>
              <a:t>School Bus Posts</a:t>
            </a:r>
            <a:endParaRPr lang="en-US" b="1" dirty="0">
              <a:solidFill>
                <a:schemeClr val="accent1">
                  <a:lumMod val="75000"/>
                </a:schemeClr>
              </a:solidFill>
            </a:endParaRPr>
          </a:p>
        </p:txBody>
      </p:sp>
      <p:sp>
        <p:nvSpPr>
          <p:cNvPr id="3" name="Content Placeholder 2"/>
          <p:cNvSpPr>
            <a:spLocks noGrp="1"/>
          </p:cNvSpPr>
          <p:nvPr>
            <p:ph sz="half" idx="1"/>
          </p:nvPr>
        </p:nvSpPr>
        <p:spPr>
          <a:xfrm>
            <a:off x="5207577" y="2331356"/>
            <a:ext cx="3566160" cy="4023360"/>
          </a:xfrm>
        </p:spPr>
        <p:txBody>
          <a:bodyPr>
            <a:normAutofit/>
          </a:bodyPr>
          <a:lstStyle/>
          <a:p>
            <a:r>
              <a:rPr lang="en-US" sz="2000" b="1" dirty="0" smtClean="0">
                <a:solidFill>
                  <a:srgbClr val="002060"/>
                </a:solidFill>
              </a:rPr>
              <a:t>Follow all bus rules</a:t>
            </a:r>
          </a:p>
          <a:p>
            <a:r>
              <a:rPr lang="en-US" sz="2000" b="1" dirty="0" smtClean="0">
                <a:solidFill>
                  <a:srgbClr val="002060"/>
                </a:solidFill>
              </a:rPr>
              <a:t>Stay seated</a:t>
            </a:r>
          </a:p>
          <a:p>
            <a:r>
              <a:rPr lang="en-US" sz="2000" b="1" dirty="0" smtClean="0">
                <a:solidFill>
                  <a:srgbClr val="002060"/>
                </a:solidFill>
              </a:rPr>
              <a:t>Be alert to any safety hazards</a:t>
            </a:r>
          </a:p>
          <a:p>
            <a:r>
              <a:rPr lang="en-US" sz="2000" b="1" dirty="0" smtClean="0">
                <a:solidFill>
                  <a:srgbClr val="002060"/>
                </a:solidFill>
              </a:rPr>
              <a:t>Notify the driver if there is an emergency</a:t>
            </a:r>
            <a:endParaRPr lang="en-US" sz="2000" b="1" dirty="0">
              <a:solidFill>
                <a:srgbClr val="002060"/>
              </a:solidFill>
            </a:endParaRPr>
          </a:p>
        </p:txBody>
      </p:sp>
      <p:pic>
        <p:nvPicPr>
          <p:cNvPr id="6"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262" y="2068945"/>
            <a:ext cx="4376772" cy="2629558"/>
          </a:xfrm>
          <a:prstGeom prst="rect">
            <a:avLst/>
          </a:prstGeom>
        </p:spPr>
      </p:pic>
      <p:pic>
        <p:nvPicPr>
          <p:cNvPr id="9" name="Picture 8"/>
          <p:cNvPicPr>
            <a:picLocks noChangeAspect="1"/>
          </p:cNvPicPr>
          <p:nvPr/>
        </p:nvPicPr>
        <p:blipFill>
          <a:blip r:embed="rId5"/>
          <a:srcRect/>
          <a:stretch/>
        </p:blipFill>
        <p:spPr>
          <a:xfrm>
            <a:off x="7524233" y="5587875"/>
            <a:ext cx="1043152" cy="785986"/>
          </a:xfrm>
          <a:prstGeom prst="rect">
            <a:avLst/>
          </a:prstGeom>
        </p:spPr>
      </p:pic>
    </p:spTree>
    <p:extLst>
      <p:ext uri="{BB962C8B-B14F-4D97-AF65-F5344CB8AC3E}">
        <p14:creationId xmlns:p14="http://schemas.microsoft.com/office/powerpoint/2010/main" val="2237908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79753" y="1615803"/>
            <a:ext cx="8780106" cy="5071324"/>
          </a:xfrm>
          <a:prstGeom prst="rect">
            <a:avLst/>
          </a:prstGeom>
        </p:spPr>
      </p:pic>
      <p:sp>
        <p:nvSpPr>
          <p:cNvPr id="2" name="Title 1"/>
          <p:cNvSpPr>
            <a:spLocks noGrp="1"/>
          </p:cNvSpPr>
          <p:nvPr>
            <p:ph type="title"/>
          </p:nvPr>
        </p:nvSpPr>
        <p:spPr>
          <a:xfrm>
            <a:off x="857250" y="267859"/>
            <a:ext cx="7406640" cy="1356360"/>
          </a:xfrm>
        </p:spPr>
        <p:txBody>
          <a:bodyPr/>
          <a:lstStyle/>
          <a:p>
            <a:r>
              <a:rPr lang="en-US" b="1" dirty="0" smtClean="0">
                <a:solidFill>
                  <a:schemeClr val="accent1">
                    <a:lumMod val="75000"/>
                  </a:schemeClr>
                </a:solidFill>
              </a:rPr>
              <a:t>Reminders to Keep YOU Safe</a:t>
            </a:r>
            <a:endParaRPr lang="en-US" b="1" dirty="0">
              <a:solidFill>
                <a:schemeClr val="accent1">
                  <a:lumMod val="75000"/>
                </a:schemeClr>
              </a:solidFill>
            </a:endParaRPr>
          </a:p>
        </p:txBody>
      </p:sp>
      <p:sp>
        <p:nvSpPr>
          <p:cNvPr id="3" name="Content Placeholder 2"/>
          <p:cNvSpPr>
            <a:spLocks noGrp="1"/>
          </p:cNvSpPr>
          <p:nvPr>
            <p:ph idx="1"/>
          </p:nvPr>
        </p:nvSpPr>
        <p:spPr>
          <a:xfrm>
            <a:off x="716005" y="2202426"/>
            <a:ext cx="4647621" cy="4264183"/>
          </a:xfrm>
        </p:spPr>
        <p:txBody>
          <a:bodyPr/>
          <a:lstStyle/>
          <a:p>
            <a:r>
              <a:rPr lang="en-US" b="1" dirty="0" smtClean="0">
                <a:solidFill>
                  <a:srgbClr val="002060"/>
                </a:solidFill>
              </a:rPr>
              <a:t>Never direct traffic.</a:t>
            </a:r>
          </a:p>
          <a:p>
            <a:r>
              <a:rPr lang="en-US" b="1" dirty="0" smtClean="0">
                <a:solidFill>
                  <a:srgbClr val="002060"/>
                </a:solidFill>
              </a:rPr>
              <a:t>Don’t approach or allow others to approach unknown drivers.</a:t>
            </a:r>
          </a:p>
          <a:p>
            <a:r>
              <a:rPr lang="en-US" b="1" dirty="0" smtClean="0">
                <a:solidFill>
                  <a:srgbClr val="002060"/>
                </a:solidFill>
              </a:rPr>
              <a:t>Don’t help strangers with directions.</a:t>
            </a:r>
          </a:p>
          <a:p>
            <a:r>
              <a:rPr lang="en-US" b="1" dirty="0" smtClean="0">
                <a:solidFill>
                  <a:srgbClr val="002060"/>
                </a:solidFill>
              </a:rPr>
              <a:t>Never give out personal information like your name, address, or phone number to unknown adults.</a:t>
            </a:r>
          </a:p>
          <a:p>
            <a:endParaRPr lang="en-US" dirty="0"/>
          </a:p>
        </p:txBody>
      </p:sp>
      <p:pic>
        <p:nvPicPr>
          <p:cNvPr id="6"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446209" y="1939635"/>
            <a:ext cx="3002940" cy="3189563"/>
          </a:xfrm>
          <a:prstGeom prst="rect">
            <a:avLst/>
          </a:prstGeom>
        </p:spPr>
      </p:pic>
      <p:pic>
        <p:nvPicPr>
          <p:cNvPr id="7" name="Picture 6"/>
          <p:cNvPicPr>
            <a:picLocks noChangeAspect="1"/>
          </p:cNvPicPr>
          <p:nvPr/>
        </p:nvPicPr>
        <p:blipFill>
          <a:blip r:embed="rId5"/>
          <a:srcRect/>
          <a:stretch/>
        </p:blipFill>
        <p:spPr>
          <a:xfrm>
            <a:off x="7524233" y="5587875"/>
            <a:ext cx="1043152" cy="785986"/>
          </a:xfrm>
          <a:prstGeom prst="rect">
            <a:avLst/>
          </a:prstGeom>
        </p:spPr>
      </p:pic>
    </p:spTree>
    <p:extLst>
      <p:ext uri="{BB962C8B-B14F-4D97-AF65-F5344CB8AC3E}">
        <p14:creationId xmlns:p14="http://schemas.microsoft.com/office/powerpoint/2010/main" val="2119875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3"/>
          <p:cNvPicPr>
            <a:picLocks noChangeAspect="1"/>
          </p:cNvPicPr>
          <p:nvPr/>
        </p:nvPicPr>
        <p:blipFill>
          <a:blip r:embed="rId2" cstate="email">
            <a:extLst>
              <a:ext uri="{28A0092B-C50C-407E-A947-70E740481C1C}">
                <a14:useLocalDpi xmlns:a14="http://schemas.microsoft.com/office/drawing/2010/main"/>
              </a:ext>
            </a:extLst>
          </a:blip>
          <a:srcRect l="119" r="119"/>
          <a:stretch>
            <a:fillRect/>
          </a:stretch>
        </p:blipFill>
        <p:spPr>
          <a:xfrm>
            <a:off x="182089" y="1339273"/>
            <a:ext cx="8786420" cy="4100945"/>
          </a:xfrm>
          <a:prstGeom prst="rect">
            <a:avLst/>
          </a:prstGeom>
        </p:spPr>
      </p:pic>
      <p:sp>
        <p:nvSpPr>
          <p:cNvPr id="5" name="Rounded Rectangle 4"/>
          <p:cNvSpPr/>
          <p:nvPr/>
        </p:nvSpPr>
        <p:spPr>
          <a:xfrm>
            <a:off x="4618182" y="1877279"/>
            <a:ext cx="4193309" cy="2934869"/>
          </a:xfrm>
          <a:prstGeom prst="roundRect">
            <a:avLst/>
          </a:prstGeom>
          <a:solidFill>
            <a:srgbClr val="E2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p:nvPr>
        </p:nvSpPr>
        <p:spPr>
          <a:xfrm>
            <a:off x="857252" y="113995"/>
            <a:ext cx="7406640" cy="1356360"/>
          </a:xfrm>
        </p:spPr>
        <p:txBody>
          <a:bodyPr/>
          <a:lstStyle/>
          <a:p>
            <a:r>
              <a:rPr lang="en-US" b="1" dirty="0" smtClean="0">
                <a:solidFill>
                  <a:schemeClr val="accent1">
                    <a:lumMod val="75000"/>
                  </a:schemeClr>
                </a:solidFill>
              </a:rPr>
              <a:t>Final Reminders</a:t>
            </a:r>
            <a:endParaRPr lang="en-US" b="1" dirty="0">
              <a:solidFill>
                <a:schemeClr val="accent1">
                  <a:lumMod val="75000"/>
                </a:schemeClr>
              </a:solidFill>
            </a:endParaRPr>
          </a:p>
        </p:txBody>
      </p:sp>
      <p:sp>
        <p:nvSpPr>
          <p:cNvPr id="3" name="Content Placeholder 2"/>
          <p:cNvSpPr>
            <a:spLocks noGrp="1"/>
          </p:cNvSpPr>
          <p:nvPr>
            <p:ph idx="1"/>
          </p:nvPr>
        </p:nvSpPr>
        <p:spPr>
          <a:xfrm>
            <a:off x="4782705" y="1932695"/>
            <a:ext cx="4185804" cy="4038600"/>
          </a:xfrm>
        </p:spPr>
        <p:txBody>
          <a:bodyPr/>
          <a:lstStyle/>
          <a:p>
            <a:r>
              <a:rPr lang="en-US" b="1" dirty="0" smtClean="0">
                <a:solidFill>
                  <a:schemeClr val="accent1">
                    <a:lumMod val="75000"/>
                  </a:schemeClr>
                </a:solidFill>
              </a:rPr>
              <a:t>Always be respectful and alert.</a:t>
            </a:r>
          </a:p>
          <a:p>
            <a:r>
              <a:rPr lang="en-US" b="1" dirty="0" smtClean="0">
                <a:solidFill>
                  <a:schemeClr val="accent1">
                    <a:lumMod val="75000"/>
                  </a:schemeClr>
                </a:solidFill>
              </a:rPr>
              <a:t>Pay attention 100% when at your post.</a:t>
            </a:r>
          </a:p>
          <a:p>
            <a:r>
              <a:rPr lang="en-US" b="1" dirty="0" smtClean="0">
                <a:solidFill>
                  <a:schemeClr val="accent1">
                    <a:lumMod val="75000"/>
                  </a:schemeClr>
                </a:solidFill>
              </a:rPr>
              <a:t>Never allow yourself to get angry with others.</a:t>
            </a:r>
          </a:p>
          <a:p>
            <a:r>
              <a:rPr lang="en-US" b="1" dirty="0" smtClean="0">
                <a:solidFill>
                  <a:schemeClr val="accent1">
                    <a:lumMod val="75000"/>
                  </a:schemeClr>
                </a:solidFill>
              </a:rPr>
              <a:t>Look to adults to handle issues beyond your control.</a:t>
            </a:r>
          </a:p>
          <a:p>
            <a:r>
              <a:rPr lang="en-US" b="1" dirty="0" smtClean="0">
                <a:solidFill>
                  <a:schemeClr val="accent1">
                    <a:lumMod val="75000"/>
                  </a:schemeClr>
                </a:solidFill>
              </a:rPr>
              <a:t>Be proud of your role.</a:t>
            </a:r>
          </a:p>
          <a:p>
            <a:endParaRPr lang="en-US" dirty="0"/>
          </a:p>
        </p:txBody>
      </p:sp>
      <p:pic>
        <p:nvPicPr>
          <p:cNvPr id="6"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rcRect/>
          <a:stretch/>
        </p:blipFill>
        <p:spPr>
          <a:xfrm>
            <a:off x="7524233" y="5587875"/>
            <a:ext cx="1043152" cy="785986"/>
          </a:xfrm>
          <a:prstGeom prst="rect">
            <a:avLst/>
          </a:prstGeom>
        </p:spPr>
      </p:pic>
    </p:spTree>
    <p:extLst>
      <p:ext uri="{BB962C8B-B14F-4D97-AF65-F5344CB8AC3E}">
        <p14:creationId xmlns:p14="http://schemas.microsoft.com/office/powerpoint/2010/main" val="3348930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79167" y="1343641"/>
            <a:ext cx="8780106" cy="5352460"/>
          </a:xfrm>
          <a:prstGeom prst="rect">
            <a:avLst/>
          </a:prstGeom>
        </p:spPr>
      </p:pic>
      <p:sp>
        <p:nvSpPr>
          <p:cNvPr id="2" name="Title 1"/>
          <p:cNvSpPr>
            <a:spLocks noGrp="1"/>
          </p:cNvSpPr>
          <p:nvPr>
            <p:ph type="title"/>
          </p:nvPr>
        </p:nvSpPr>
        <p:spPr>
          <a:xfrm>
            <a:off x="829541" y="192915"/>
            <a:ext cx="7406640" cy="1356360"/>
          </a:xfrm>
        </p:spPr>
        <p:txBody>
          <a:bodyPr/>
          <a:lstStyle/>
          <a:p>
            <a:pPr algn="ctr"/>
            <a:r>
              <a:rPr lang="en-US" b="1" dirty="0" smtClean="0">
                <a:solidFill>
                  <a:schemeClr val="accent1">
                    <a:lumMod val="75000"/>
                  </a:schemeClr>
                </a:solidFill>
              </a:rPr>
              <a:t>AAA Safety Patrol Pledge</a:t>
            </a:r>
            <a:endParaRPr lang="en-US" b="1" dirty="0">
              <a:solidFill>
                <a:schemeClr val="accent1">
                  <a:lumMod val="75000"/>
                </a:schemeClr>
              </a:solidFill>
            </a:endParaRPr>
          </a:p>
        </p:txBody>
      </p:sp>
      <p:sp>
        <p:nvSpPr>
          <p:cNvPr id="3" name="Content Placeholder 2"/>
          <p:cNvSpPr>
            <a:spLocks noGrp="1"/>
          </p:cNvSpPr>
          <p:nvPr>
            <p:ph idx="1"/>
          </p:nvPr>
        </p:nvSpPr>
        <p:spPr>
          <a:xfrm>
            <a:off x="380098" y="1549275"/>
            <a:ext cx="7665711" cy="3228360"/>
          </a:xfrm>
        </p:spPr>
        <p:txBody>
          <a:bodyPr>
            <a:noAutofit/>
          </a:bodyPr>
          <a:lstStyle/>
          <a:p>
            <a:pPr marL="34290" indent="0">
              <a:buNone/>
            </a:pPr>
            <a:r>
              <a:rPr lang="en-US" b="1" dirty="0" smtClean="0">
                <a:solidFill>
                  <a:srgbClr val="002060"/>
                </a:solidFill>
              </a:rPr>
              <a:t>I promise to do my best to:</a:t>
            </a:r>
          </a:p>
          <a:p>
            <a:pPr lvl="2"/>
            <a:r>
              <a:rPr lang="en-US" sz="2000" dirty="0" smtClean="0">
                <a:solidFill>
                  <a:srgbClr val="002060"/>
                </a:solidFill>
              </a:rPr>
              <a:t>Report for duty on time,</a:t>
            </a:r>
          </a:p>
          <a:p>
            <a:pPr lvl="2"/>
            <a:r>
              <a:rPr lang="en-US" sz="2000" dirty="0" smtClean="0">
                <a:solidFill>
                  <a:srgbClr val="002060"/>
                </a:solidFill>
              </a:rPr>
              <a:t>Perform my duties faithfully,</a:t>
            </a:r>
          </a:p>
          <a:p>
            <a:pPr lvl="2"/>
            <a:r>
              <a:rPr lang="en-US" sz="2000" dirty="0" smtClean="0">
                <a:solidFill>
                  <a:srgbClr val="002060"/>
                </a:solidFill>
              </a:rPr>
              <a:t>Strive to prevent injuries, always setting a good example myself,</a:t>
            </a:r>
          </a:p>
          <a:p>
            <a:pPr lvl="2"/>
            <a:r>
              <a:rPr lang="en-US" sz="2000" dirty="0" smtClean="0">
                <a:solidFill>
                  <a:srgbClr val="002060"/>
                </a:solidFill>
              </a:rPr>
              <a:t>Obey my teachers and officers of the patrol,</a:t>
            </a:r>
          </a:p>
          <a:p>
            <a:pPr lvl="2"/>
            <a:r>
              <a:rPr lang="en-US" sz="2000" dirty="0" smtClean="0">
                <a:solidFill>
                  <a:srgbClr val="002060"/>
                </a:solidFill>
              </a:rPr>
              <a:t>Report dangerous student practice,</a:t>
            </a:r>
          </a:p>
          <a:p>
            <a:pPr lvl="2"/>
            <a:r>
              <a:rPr lang="en-US" sz="2000" dirty="0" smtClean="0">
                <a:solidFill>
                  <a:srgbClr val="002060"/>
                </a:solidFill>
              </a:rPr>
              <a:t>Strive to earn the respect of fellow students.</a:t>
            </a:r>
            <a:endParaRPr lang="en-US" sz="2000" dirty="0">
              <a:solidFill>
                <a:srgbClr val="002060"/>
              </a:solidFill>
            </a:endParaRPr>
          </a:p>
        </p:txBody>
      </p:sp>
      <p:pic>
        <p:nvPicPr>
          <p:cNvPr id="6"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27026" y="4019871"/>
            <a:ext cx="3505319" cy="2059446"/>
          </a:xfrm>
          <a:prstGeom prst="rect">
            <a:avLst/>
          </a:prstGeom>
        </p:spPr>
      </p:pic>
      <p:pic>
        <p:nvPicPr>
          <p:cNvPr id="9" name="Picture 8"/>
          <p:cNvPicPr>
            <a:picLocks noChangeAspect="1"/>
          </p:cNvPicPr>
          <p:nvPr/>
        </p:nvPicPr>
        <p:blipFill>
          <a:blip r:embed="rId5"/>
          <a:srcRect/>
          <a:stretch/>
        </p:blipFill>
        <p:spPr>
          <a:xfrm>
            <a:off x="7524233" y="5587875"/>
            <a:ext cx="1043152" cy="785986"/>
          </a:xfrm>
          <a:prstGeom prst="rect">
            <a:avLst/>
          </a:prstGeom>
        </p:spPr>
      </p:pic>
    </p:spTree>
    <p:extLst>
      <p:ext uri="{BB962C8B-B14F-4D97-AF65-F5344CB8AC3E}">
        <p14:creationId xmlns:p14="http://schemas.microsoft.com/office/powerpoint/2010/main" val="30438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560945"/>
            <a:ext cx="9144000" cy="2247511"/>
          </a:xfrm>
          <a:prstGeom prst="rect">
            <a:avLst/>
          </a:prstGeom>
        </p:spPr>
      </p:pic>
      <p:sp>
        <p:nvSpPr>
          <p:cNvPr id="2" name="Title 1"/>
          <p:cNvSpPr>
            <a:spLocks noGrp="1"/>
          </p:cNvSpPr>
          <p:nvPr>
            <p:ph type="ctrTitle"/>
          </p:nvPr>
        </p:nvSpPr>
        <p:spPr>
          <a:xfrm>
            <a:off x="832485" y="882376"/>
            <a:ext cx="7475220" cy="2682860"/>
          </a:xfrm>
        </p:spPr>
        <p:txBody>
          <a:bodyPr>
            <a:normAutofit/>
          </a:bodyPr>
          <a:lstStyle/>
          <a:p>
            <a:r>
              <a:rPr lang="en-US" dirty="0" smtClean="0">
                <a:solidFill>
                  <a:srgbClr val="002060"/>
                </a:solidFill>
              </a:rPr>
              <a:t>Congratulations </a:t>
            </a:r>
            <a:br>
              <a:rPr lang="en-US" dirty="0" smtClean="0">
                <a:solidFill>
                  <a:srgbClr val="002060"/>
                </a:solidFill>
              </a:rPr>
            </a:br>
            <a:r>
              <a:rPr lang="en-US" dirty="0" smtClean="0">
                <a:solidFill>
                  <a:srgbClr val="002060"/>
                </a:solidFill>
              </a:rPr>
              <a:t>&amp; good luck!</a:t>
            </a:r>
            <a:endParaRPr lang="en-US" dirty="0">
              <a:solidFill>
                <a:srgbClr val="002060"/>
              </a:solidFill>
            </a:endParaRPr>
          </a:p>
        </p:txBody>
      </p:sp>
      <p:pic>
        <p:nvPicPr>
          <p:cNvPr id="6" name="Picture 5"/>
          <p:cNvPicPr>
            <a:picLocks noChangeAspect="1"/>
          </p:cNvPicPr>
          <p:nvPr/>
        </p:nvPicPr>
        <p:blipFill>
          <a:blip r:embed="rId3"/>
          <a:srcRect/>
          <a:stretch/>
        </p:blipFill>
        <p:spPr>
          <a:xfrm>
            <a:off x="7524233" y="5587875"/>
            <a:ext cx="1043152" cy="785986"/>
          </a:xfrm>
          <a:prstGeom prst="rect">
            <a:avLst/>
          </a:prstGeom>
        </p:spPr>
      </p:pic>
      <p:pic>
        <p:nvPicPr>
          <p:cNvPr id="7" name="Picture 6" descr="Image result for aa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367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7087" y="1660848"/>
            <a:ext cx="8780106" cy="5010733"/>
          </a:xfrm>
          <a:prstGeom prst="rect">
            <a:avLst/>
          </a:prstGeom>
        </p:spPr>
      </p:pic>
      <p:sp>
        <p:nvSpPr>
          <p:cNvPr id="4" name="Title 3"/>
          <p:cNvSpPr>
            <a:spLocks noGrp="1"/>
          </p:cNvSpPr>
          <p:nvPr>
            <p:ph type="title"/>
          </p:nvPr>
        </p:nvSpPr>
        <p:spPr>
          <a:xfrm>
            <a:off x="857250" y="324074"/>
            <a:ext cx="7406640" cy="1356360"/>
          </a:xfrm>
        </p:spPr>
        <p:txBody>
          <a:bodyPr/>
          <a:lstStyle/>
          <a:p>
            <a:pPr algn="ctr"/>
            <a:r>
              <a:rPr lang="en-US" b="1" dirty="0">
                <a:solidFill>
                  <a:schemeClr val="accent1">
                    <a:lumMod val="75000"/>
                  </a:schemeClr>
                </a:solidFill>
              </a:rPr>
              <a:t>Welcome to the </a:t>
            </a:r>
            <a:r>
              <a:rPr lang="en-US" b="1" dirty="0" smtClean="0">
                <a:solidFill>
                  <a:schemeClr val="accent1">
                    <a:lumMod val="75000"/>
                  </a:schemeClr>
                </a:solidFill>
              </a:rPr>
              <a:t/>
            </a:r>
            <a:br>
              <a:rPr lang="en-US" b="1" dirty="0" smtClean="0">
                <a:solidFill>
                  <a:schemeClr val="accent1">
                    <a:lumMod val="75000"/>
                  </a:schemeClr>
                </a:solidFill>
              </a:rPr>
            </a:br>
            <a:r>
              <a:rPr lang="en-US" b="1" dirty="0" smtClean="0">
                <a:solidFill>
                  <a:schemeClr val="accent1">
                    <a:lumMod val="75000"/>
                  </a:schemeClr>
                </a:solidFill>
              </a:rPr>
              <a:t>AAA </a:t>
            </a:r>
            <a:r>
              <a:rPr lang="en-US" b="1" dirty="0">
                <a:solidFill>
                  <a:schemeClr val="accent1">
                    <a:lumMod val="75000"/>
                  </a:schemeClr>
                </a:solidFill>
              </a:rPr>
              <a:t>School Safety Patrol!</a:t>
            </a:r>
          </a:p>
        </p:txBody>
      </p:sp>
      <p:sp>
        <p:nvSpPr>
          <p:cNvPr id="5" name="Content Placeholder 4"/>
          <p:cNvSpPr>
            <a:spLocks noGrp="1"/>
          </p:cNvSpPr>
          <p:nvPr>
            <p:ph idx="1"/>
          </p:nvPr>
        </p:nvSpPr>
        <p:spPr>
          <a:xfrm>
            <a:off x="857251" y="1751282"/>
            <a:ext cx="7404653" cy="4038600"/>
          </a:xfrm>
        </p:spPr>
        <p:txBody>
          <a:bodyPr>
            <a:normAutofit/>
          </a:bodyPr>
          <a:lstStyle/>
          <a:p>
            <a:pPr marL="34290" indent="0" algn="ctr">
              <a:buNone/>
            </a:pPr>
            <a:r>
              <a:rPr lang="en-US" sz="3200" dirty="0" smtClean="0">
                <a:solidFill>
                  <a:schemeClr val="accent1">
                    <a:lumMod val="75000"/>
                  </a:schemeClr>
                </a:solidFill>
              </a:rPr>
              <a:t>You are now an important part of a group of 679,000 patrollers nationwide</a:t>
            </a:r>
            <a:r>
              <a:rPr lang="en-US" sz="3200" dirty="0" smtClean="0"/>
              <a:t>.</a:t>
            </a:r>
          </a:p>
        </p:txBody>
      </p:sp>
      <p:pic>
        <p:nvPicPr>
          <p:cNvPr id="8"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4657" y="2906548"/>
            <a:ext cx="5169839" cy="2519332"/>
          </a:xfrm>
          <a:prstGeom prst="rect">
            <a:avLst/>
          </a:prstGeom>
          <a:ln>
            <a:noFill/>
          </a:ln>
        </p:spPr>
      </p:pic>
      <p:pic>
        <p:nvPicPr>
          <p:cNvPr id="9" name="Picture 8"/>
          <p:cNvPicPr>
            <a:picLocks noChangeAspect="1"/>
          </p:cNvPicPr>
          <p:nvPr/>
        </p:nvPicPr>
        <p:blipFill>
          <a:blip r:embed="rId5"/>
          <a:srcRect/>
          <a:stretch/>
        </p:blipFill>
        <p:spPr>
          <a:xfrm>
            <a:off x="7524233" y="5587875"/>
            <a:ext cx="1043152" cy="785986"/>
          </a:xfrm>
          <a:prstGeom prst="rect">
            <a:avLst/>
          </a:prstGeom>
        </p:spPr>
      </p:pic>
    </p:spTree>
    <p:extLst>
      <p:ext uri="{BB962C8B-B14F-4D97-AF65-F5344CB8AC3E}">
        <p14:creationId xmlns:p14="http://schemas.microsoft.com/office/powerpoint/2010/main" val="2946850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77087" y="1287530"/>
            <a:ext cx="8780106" cy="5393288"/>
          </a:xfrm>
          <a:prstGeom prst="rect">
            <a:avLst/>
          </a:prstGeom>
        </p:spPr>
      </p:pic>
      <p:sp>
        <p:nvSpPr>
          <p:cNvPr id="2" name="Title 1"/>
          <p:cNvSpPr>
            <a:spLocks noGrp="1"/>
          </p:cNvSpPr>
          <p:nvPr>
            <p:ph type="title"/>
          </p:nvPr>
        </p:nvSpPr>
        <p:spPr>
          <a:xfrm>
            <a:off x="857250" y="73484"/>
            <a:ext cx="7406640" cy="1356360"/>
          </a:xfrm>
        </p:spPr>
        <p:txBody>
          <a:bodyPr/>
          <a:lstStyle/>
          <a:p>
            <a:r>
              <a:rPr lang="en-US" b="1" dirty="0" smtClean="0">
                <a:solidFill>
                  <a:schemeClr val="accent1">
                    <a:lumMod val="75000"/>
                  </a:schemeClr>
                </a:solidFill>
              </a:rPr>
              <a:t>The Uniform</a:t>
            </a:r>
            <a:endParaRPr lang="en-US" b="1" dirty="0">
              <a:solidFill>
                <a:schemeClr val="accent1">
                  <a:lumMod val="75000"/>
                </a:schemeClr>
              </a:solidFill>
            </a:endParaRPr>
          </a:p>
        </p:txBody>
      </p:sp>
      <p:sp>
        <p:nvSpPr>
          <p:cNvPr id="3" name="Content Placeholder 2"/>
          <p:cNvSpPr>
            <a:spLocks noGrp="1"/>
          </p:cNvSpPr>
          <p:nvPr>
            <p:ph sz="half" idx="1"/>
          </p:nvPr>
        </p:nvSpPr>
        <p:spPr>
          <a:xfrm>
            <a:off x="857250" y="1706829"/>
            <a:ext cx="3566160" cy="4023360"/>
          </a:xfrm>
        </p:spPr>
        <p:txBody>
          <a:bodyPr>
            <a:normAutofit/>
          </a:bodyPr>
          <a:lstStyle/>
          <a:p>
            <a:pPr marL="34290" indent="0">
              <a:buNone/>
            </a:pPr>
            <a:r>
              <a:rPr lang="en-US" sz="2000" b="1" dirty="0" smtClean="0">
                <a:solidFill>
                  <a:schemeClr val="accent1">
                    <a:lumMod val="75000"/>
                  </a:schemeClr>
                </a:solidFill>
              </a:rPr>
              <a:t>The Patroller uniform is composed of a belt and badge:</a:t>
            </a:r>
          </a:p>
          <a:p>
            <a:r>
              <a:rPr lang="en-US" sz="2000" b="1" dirty="0" smtClean="0">
                <a:solidFill>
                  <a:schemeClr val="accent1">
                    <a:lumMod val="75000"/>
                  </a:schemeClr>
                </a:solidFill>
              </a:rPr>
              <a:t>Belts should be worn over the right shoulder and buckled in the front.</a:t>
            </a:r>
          </a:p>
          <a:p>
            <a:r>
              <a:rPr lang="en-US" sz="2000" b="1" dirty="0" smtClean="0">
                <a:solidFill>
                  <a:schemeClr val="accent1">
                    <a:lumMod val="75000"/>
                  </a:schemeClr>
                </a:solidFill>
              </a:rPr>
              <a:t>Badge should be pinned on shoulder strap at chest level.</a:t>
            </a:r>
          </a:p>
          <a:p>
            <a:r>
              <a:rPr lang="en-US" sz="2000" b="1" dirty="0" smtClean="0">
                <a:solidFill>
                  <a:schemeClr val="accent1">
                    <a:lumMod val="75000"/>
                  </a:schemeClr>
                </a:solidFill>
              </a:rPr>
              <a:t>Only remove badge if belt is being cleaned (constant removing can break the pin).</a:t>
            </a:r>
            <a:endParaRPr lang="en-US" sz="2000" b="1" dirty="0">
              <a:solidFill>
                <a:schemeClr val="accent1">
                  <a:lumMod val="75000"/>
                </a:schemeClr>
              </a:solidFill>
            </a:endParaRPr>
          </a:p>
        </p:txBody>
      </p:sp>
      <p:pic>
        <p:nvPicPr>
          <p:cNvPr id="6" name="Picture 6" descr="Image result for aa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7459" y="1628196"/>
            <a:ext cx="2969759" cy="3959679"/>
          </a:xfrm>
          <a:prstGeom prst="rect">
            <a:avLst/>
          </a:prstGeom>
        </p:spPr>
      </p:pic>
      <p:pic>
        <p:nvPicPr>
          <p:cNvPr id="8" name="Picture 7"/>
          <p:cNvPicPr>
            <a:picLocks noChangeAspect="1"/>
          </p:cNvPicPr>
          <p:nvPr/>
        </p:nvPicPr>
        <p:blipFill>
          <a:blip r:embed="rId6"/>
          <a:srcRect/>
          <a:stretch/>
        </p:blipFill>
        <p:spPr>
          <a:xfrm>
            <a:off x="7524233" y="5587875"/>
            <a:ext cx="1043152" cy="785986"/>
          </a:xfrm>
          <a:prstGeom prst="rect">
            <a:avLst/>
          </a:prstGeom>
        </p:spPr>
      </p:pic>
    </p:spTree>
    <p:extLst>
      <p:ext uri="{BB962C8B-B14F-4D97-AF65-F5344CB8AC3E}">
        <p14:creationId xmlns:p14="http://schemas.microsoft.com/office/powerpoint/2010/main" val="1233732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7087" y="1399496"/>
            <a:ext cx="8780106" cy="5281321"/>
          </a:xfrm>
          <a:prstGeom prst="rect">
            <a:avLst/>
          </a:prstGeom>
        </p:spPr>
      </p:pic>
      <p:sp>
        <p:nvSpPr>
          <p:cNvPr id="2" name="Title 1"/>
          <p:cNvSpPr>
            <a:spLocks noGrp="1"/>
          </p:cNvSpPr>
          <p:nvPr>
            <p:ph type="title"/>
          </p:nvPr>
        </p:nvSpPr>
        <p:spPr>
          <a:xfrm>
            <a:off x="857250" y="165429"/>
            <a:ext cx="7406640" cy="1356360"/>
          </a:xfrm>
        </p:spPr>
        <p:txBody>
          <a:bodyPr/>
          <a:lstStyle/>
          <a:p>
            <a:r>
              <a:rPr lang="en-US" b="1" dirty="0" smtClean="0">
                <a:solidFill>
                  <a:schemeClr val="accent1">
                    <a:lumMod val="75000"/>
                  </a:schemeClr>
                </a:solidFill>
              </a:rPr>
              <a:t>The Uniform</a:t>
            </a:r>
            <a:endParaRPr lang="en-US" b="1" dirty="0">
              <a:solidFill>
                <a:schemeClr val="accent1">
                  <a:lumMod val="75000"/>
                </a:schemeClr>
              </a:solidFill>
            </a:endParaRPr>
          </a:p>
        </p:txBody>
      </p:sp>
      <p:sp>
        <p:nvSpPr>
          <p:cNvPr id="3" name="Content Placeholder 2"/>
          <p:cNvSpPr>
            <a:spLocks noGrp="1"/>
          </p:cNvSpPr>
          <p:nvPr>
            <p:ph sz="half" idx="1"/>
          </p:nvPr>
        </p:nvSpPr>
        <p:spPr>
          <a:xfrm>
            <a:off x="857250" y="1777481"/>
            <a:ext cx="3566160" cy="4023360"/>
          </a:xfrm>
        </p:spPr>
        <p:txBody>
          <a:bodyPr>
            <a:normAutofit/>
          </a:bodyPr>
          <a:lstStyle/>
          <a:p>
            <a:pPr marL="34290" indent="0">
              <a:buNone/>
            </a:pPr>
            <a:r>
              <a:rPr lang="en-US" sz="2000" b="1" dirty="0" smtClean="0">
                <a:solidFill>
                  <a:schemeClr val="accent4">
                    <a:lumMod val="50000"/>
                  </a:schemeClr>
                </a:solidFill>
              </a:rPr>
              <a:t>Why is the belt worn this way?</a:t>
            </a:r>
          </a:p>
          <a:p>
            <a:r>
              <a:rPr lang="en-US" sz="2000" b="1" dirty="0" smtClean="0">
                <a:solidFill>
                  <a:schemeClr val="accent1">
                    <a:lumMod val="75000"/>
                  </a:schemeClr>
                </a:solidFill>
              </a:rPr>
              <a:t>The words “Safety Patrol” should be positioned on your back so anyone behind you can identify you as part of the patrol.</a:t>
            </a:r>
          </a:p>
          <a:p>
            <a:r>
              <a:rPr lang="en-US" sz="2000" b="1" dirty="0" smtClean="0">
                <a:solidFill>
                  <a:schemeClr val="accent1">
                    <a:lumMod val="75000"/>
                  </a:schemeClr>
                </a:solidFill>
              </a:rPr>
              <a:t>The badge on the front shows anyone facing you that you are part of the patrol.</a:t>
            </a:r>
            <a:endParaRPr lang="en-US" sz="2000" b="1" dirty="0">
              <a:solidFill>
                <a:schemeClr val="accent1">
                  <a:lumMod val="75000"/>
                </a:schemeClr>
              </a:solidFill>
            </a:endParaRPr>
          </a:p>
        </p:txBody>
      </p:sp>
      <p:pic>
        <p:nvPicPr>
          <p:cNvPr id="6"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0722" y="1625600"/>
            <a:ext cx="2961324" cy="3948431"/>
          </a:xfrm>
          <a:prstGeom prst="rect">
            <a:avLst/>
          </a:prstGeom>
        </p:spPr>
      </p:pic>
      <p:pic>
        <p:nvPicPr>
          <p:cNvPr id="8" name="Picture 7"/>
          <p:cNvPicPr>
            <a:picLocks noChangeAspect="1"/>
          </p:cNvPicPr>
          <p:nvPr/>
        </p:nvPicPr>
        <p:blipFill>
          <a:blip r:embed="rId5"/>
          <a:srcRect/>
          <a:stretch/>
        </p:blipFill>
        <p:spPr>
          <a:xfrm>
            <a:off x="7524233" y="5587875"/>
            <a:ext cx="1043152" cy="785986"/>
          </a:xfrm>
          <a:prstGeom prst="rect">
            <a:avLst/>
          </a:prstGeom>
        </p:spPr>
      </p:pic>
    </p:spTree>
    <p:extLst>
      <p:ext uri="{BB962C8B-B14F-4D97-AF65-F5344CB8AC3E}">
        <p14:creationId xmlns:p14="http://schemas.microsoft.com/office/powerpoint/2010/main" val="479816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182640" y="174022"/>
            <a:ext cx="8780106" cy="1247100"/>
          </a:xfrm>
          <a:prstGeom prst="rect">
            <a:avLst/>
          </a:prstGeom>
        </p:spPr>
      </p:pic>
      <p:pic>
        <p:nvPicPr>
          <p:cNvPr id="6" name="Picture 6" descr="Image result for aa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29645" y="4116508"/>
            <a:ext cx="2232769" cy="2232769"/>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8771" y="4116508"/>
            <a:ext cx="2241799" cy="2241799"/>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29645" y="1530531"/>
            <a:ext cx="2232768" cy="2232768"/>
          </a:xfrm>
          <a:prstGeom prst="rect">
            <a:avLst/>
          </a:prstGeom>
        </p:spPr>
      </p:pic>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39924" y="1530530"/>
            <a:ext cx="2232769" cy="2232769"/>
          </a:xfrm>
          <a:prstGeom prst="rect">
            <a:avLst/>
          </a:prstGeom>
        </p:spPr>
      </p:pic>
      <p:sp>
        <p:nvSpPr>
          <p:cNvPr id="18" name="Title 1"/>
          <p:cNvSpPr txBox="1">
            <a:spLocks/>
          </p:cNvSpPr>
          <p:nvPr/>
        </p:nvSpPr>
        <p:spPr>
          <a:xfrm>
            <a:off x="1009650" y="113917"/>
            <a:ext cx="7406640" cy="1356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A6B727">
                    <a:lumMod val="75000"/>
                  </a:srgbClr>
                </a:solidFill>
                <a:effectLst/>
                <a:uLnTx/>
                <a:uFillTx/>
                <a:latin typeface="Corbel" panose="020B0503020204020204"/>
                <a:ea typeface="+mj-ea"/>
                <a:cs typeface="+mj-cs"/>
              </a:rPr>
              <a:t>Folding the Patrol Belt</a:t>
            </a:r>
            <a:endParaRPr kumimoji="0" lang="en-US" sz="4000" b="1" i="0" u="none" strike="noStrike" kern="1200" cap="none" spc="0" normalizeH="0" baseline="0" noProof="0" dirty="0">
              <a:ln>
                <a:noFill/>
              </a:ln>
              <a:solidFill>
                <a:srgbClr val="A6B727">
                  <a:lumMod val="75000"/>
                </a:srgbClr>
              </a:solidFill>
              <a:effectLst/>
              <a:uLnTx/>
              <a:uFillTx/>
              <a:latin typeface="Corbel" panose="020B0503020204020204"/>
              <a:ea typeface="+mj-ea"/>
              <a:cs typeface="+mj-cs"/>
            </a:endParaRPr>
          </a:p>
        </p:txBody>
      </p:sp>
      <p:sp>
        <p:nvSpPr>
          <p:cNvPr id="2" name="Title 1"/>
          <p:cNvSpPr>
            <a:spLocks noGrp="1"/>
          </p:cNvSpPr>
          <p:nvPr>
            <p:ph type="title"/>
          </p:nvPr>
        </p:nvSpPr>
        <p:spPr>
          <a:xfrm>
            <a:off x="2339924" y="1421121"/>
            <a:ext cx="542031" cy="859776"/>
          </a:xfrm>
        </p:spPr>
        <p:txBody>
          <a:bodyPr/>
          <a:lstStyle/>
          <a:p>
            <a:r>
              <a:rPr lang="en-US" b="1" dirty="0" smtClean="0"/>
              <a:t>1</a:t>
            </a:r>
            <a:endParaRPr lang="en-US" b="1" dirty="0"/>
          </a:p>
        </p:txBody>
      </p:sp>
      <p:sp>
        <p:nvSpPr>
          <p:cNvPr id="19" name="Title 1"/>
          <p:cNvSpPr txBox="1">
            <a:spLocks/>
          </p:cNvSpPr>
          <p:nvPr/>
        </p:nvSpPr>
        <p:spPr>
          <a:xfrm>
            <a:off x="5029645" y="1429648"/>
            <a:ext cx="542031" cy="85977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A6B727"/>
                </a:solidFill>
                <a:effectLst/>
                <a:uLnTx/>
                <a:uFillTx/>
                <a:latin typeface="Corbel" panose="020B0503020204020204"/>
                <a:ea typeface="+mj-ea"/>
                <a:cs typeface="+mj-cs"/>
              </a:rPr>
              <a:t>2</a:t>
            </a:r>
          </a:p>
        </p:txBody>
      </p:sp>
      <p:sp>
        <p:nvSpPr>
          <p:cNvPr id="20" name="Title 1"/>
          <p:cNvSpPr txBox="1">
            <a:spLocks/>
          </p:cNvSpPr>
          <p:nvPr/>
        </p:nvSpPr>
        <p:spPr>
          <a:xfrm>
            <a:off x="2318771" y="3872708"/>
            <a:ext cx="542031" cy="85977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A6B727"/>
                </a:solidFill>
                <a:effectLst/>
                <a:uLnTx/>
                <a:uFillTx/>
                <a:latin typeface="Corbel" panose="020B0503020204020204"/>
                <a:ea typeface="+mj-ea"/>
                <a:cs typeface="+mj-cs"/>
              </a:rPr>
              <a:t>3</a:t>
            </a:r>
            <a:endParaRPr kumimoji="0" lang="en-US" sz="4000" b="1" i="0" u="none" strike="noStrike" kern="1200" cap="none" spc="0" normalizeH="0" baseline="0" noProof="0" dirty="0">
              <a:ln>
                <a:noFill/>
              </a:ln>
              <a:solidFill>
                <a:srgbClr val="A6B727"/>
              </a:solidFill>
              <a:effectLst/>
              <a:uLnTx/>
              <a:uFillTx/>
              <a:latin typeface="Corbel" panose="020B0503020204020204"/>
              <a:ea typeface="+mj-ea"/>
              <a:cs typeface="+mj-cs"/>
            </a:endParaRPr>
          </a:p>
        </p:txBody>
      </p:sp>
      <p:sp>
        <p:nvSpPr>
          <p:cNvPr id="21" name="Title 1"/>
          <p:cNvSpPr txBox="1">
            <a:spLocks/>
          </p:cNvSpPr>
          <p:nvPr/>
        </p:nvSpPr>
        <p:spPr>
          <a:xfrm>
            <a:off x="5029645" y="3872708"/>
            <a:ext cx="542031" cy="85977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A6B727"/>
                </a:solidFill>
                <a:effectLst/>
                <a:uLnTx/>
                <a:uFillTx/>
                <a:latin typeface="Corbel" panose="020B0503020204020204"/>
                <a:ea typeface="+mj-ea"/>
                <a:cs typeface="+mj-cs"/>
              </a:rPr>
              <a:t>4</a:t>
            </a:r>
          </a:p>
        </p:txBody>
      </p:sp>
      <p:pic>
        <p:nvPicPr>
          <p:cNvPr id="22" name="Picture 21"/>
          <p:cNvPicPr>
            <a:picLocks noChangeAspect="1"/>
          </p:cNvPicPr>
          <p:nvPr/>
        </p:nvPicPr>
        <p:blipFill>
          <a:blip r:embed="rId9"/>
          <a:srcRect/>
          <a:stretch/>
        </p:blipFill>
        <p:spPr>
          <a:xfrm>
            <a:off x="7524233" y="5587875"/>
            <a:ext cx="1043152" cy="785986"/>
          </a:xfrm>
          <a:prstGeom prst="rect">
            <a:avLst/>
          </a:prstGeom>
        </p:spPr>
      </p:pic>
    </p:spTree>
    <p:extLst>
      <p:ext uri="{BB962C8B-B14F-4D97-AF65-F5344CB8AC3E}">
        <p14:creationId xmlns:p14="http://schemas.microsoft.com/office/powerpoint/2010/main" val="4052035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034" y="3966672"/>
            <a:ext cx="7406640" cy="1356360"/>
          </a:xfrm>
        </p:spPr>
        <p:txBody>
          <a:bodyPr>
            <a:normAutofit/>
          </a:bodyPr>
          <a:lstStyle/>
          <a:p>
            <a:r>
              <a:rPr lang="en-US" sz="3600" b="1" dirty="0" smtClean="0"/>
              <a:t>The Goal</a:t>
            </a:r>
            <a:endParaRPr lang="en-US" sz="3600" b="1" dirty="0"/>
          </a:p>
        </p:txBody>
      </p:sp>
      <p:sp>
        <p:nvSpPr>
          <p:cNvPr id="3" name="Content Placeholder 2"/>
          <p:cNvSpPr>
            <a:spLocks noGrp="1"/>
          </p:cNvSpPr>
          <p:nvPr>
            <p:ph sz="half" idx="1"/>
          </p:nvPr>
        </p:nvSpPr>
        <p:spPr>
          <a:xfrm>
            <a:off x="1540709" y="4846320"/>
            <a:ext cx="7150677" cy="4023360"/>
          </a:xfrm>
        </p:spPr>
        <p:txBody>
          <a:bodyPr>
            <a:normAutofit/>
          </a:bodyPr>
          <a:lstStyle/>
          <a:p>
            <a:pPr marL="34290" indent="0">
              <a:buNone/>
            </a:pPr>
            <a:r>
              <a:rPr lang="en-US" sz="2000" dirty="0" smtClean="0"/>
              <a:t>To create a safe school environment by identifying safety hazards and being willing to help those in need.</a:t>
            </a:r>
            <a:endParaRPr lang="en-US" sz="2000" dirty="0"/>
          </a:p>
        </p:txBody>
      </p:sp>
      <p:pic>
        <p:nvPicPr>
          <p:cNvPr id="1026" name="Picture 2" descr="AAA's School Safety Patrol: Saving Lives for 95 Years | School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322" y="128943"/>
            <a:ext cx="8815189" cy="41290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aa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rcRect/>
          <a:stretch/>
        </p:blipFill>
        <p:spPr>
          <a:xfrm>
            <a:off x="7524233" y="5587875"/>
            <a:ext cx="1043152" cy="785986"/>
          </a:xfrm>
          <a:prstGeom prst="rect">
            <a:avLst/>
          </a:prstGeom>
        </p:spPr>
      </p:pic>
    </p:spTree>
    <p:extLst>
      <p:ext uri="{BB962C8B-B14F-4D97-AF65-F5344CB8AC3E}">
        <p14:creationId xmlns:p14="http://schemas.microsoft.com/office/powerpoint/2010/main" val="2343639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1150" y="159318"/>
            <a:ext cx="8780106" cy="1363573"/>
          </a:xfrm>
          <a:prstGeom prst="rect">
            <a:avLst/>
          </a:prstGeom>
        </p:spPr>
      </p:pic>
      <p:sp>
        <p:nvSpPr>
          <p:cNvPr id="2" name="Title 1"/>
          <p:cNvSpPr>
            <a:spLocks noGrp="1"/>
          </p:cNvSpPr>
          <p:nvPr>
            <p:ph type="title"/>
          </p:nvPr>
        </p:nvSpPr>
        <p:spPr>
          <a:xfrm>
            <a:off x="857250" y="180006"/>
            <a:ext cx="7406640" cy="1356360"/>
          </a:xfrm>
        </p:spPr>
        <p:txBody>
          <a:bodyPr/>
          <a:lstStyle/>
          <a:p>
            <a:r>
              <a:rPr lang="en-US" b="1" dirty="0" smtClean="0">
                <a:solidFill>
                  <a:schemeClr val="accent1">
                    <a:lumMod val="75000"/>
                  </a:schemeClr>
                </a:solidFill>
              </a:rPr>
              <a:t>What is a safety hazard?</a:t>
            </a:r>
            <a:endParaRPr lang="en-US" b="1" dirty="0">
              <a:solidFill>
                <a:schemeClr val="accent1">
                  <a:lumMod val="75000"/>
                </a:schemeClr>
              </a:solidFill>
            </a:endParaRPr>
          </a:p>
        </p:txBody>
      </p:sp>
      <p:sp>
        <p:nvSpPr>
          <p:cNvPr id="3" name="Content Placeholder 2"/>
          <p:cNvSpPr>
            <a:spLocks noGrp="1"/>
          </p:cNvSpPr>
          <p:nvPr>
            <p:ph sz="half" idx="1"/>
          </p:nvPr>
        </p:nvSpPr>
        <p:spPr>
          <a:xfrm>
            <a:off x="857250" y="1670563"/>
            <a:ext cx="5772149" cy="4023360"/>
          </a:xfrm>
        </p:spPr>
        <p:txBody>
          <a:bodyPr>
            <a:noAutofit/>
          </a:bodyPr>
          <a:lstStyle/>
          <a:p>
            <a:r>
              <a:rPr lang="en-US" sz="2200" b="1" dirty="0" smtClean="0">
                <a:solidFill>
                  <a:schemeClr val="accent1">
                    <a:lumMod val="75000"/>
                  </a:schemeClr>
                </a:solidFill>
              </a:rPr>
              <a:t>A spill on the floor</a:t>
            </a:r>
          </a:p>
          <a:p>
            <a:r>
              <a:rPr lang="en-US" sz="2200" b="1" dirty="0" smtClean="0">
                <a:solidFill>
                  <a:schemeClr val="accent1">
                    <a:lumMod val="75000"/>
                  </a:schemeClr>
                </a:solidFill>
              </a:rPr>
              <a:t>A bee or wasp nest on the playground</a:t>
            </a:r>
          </a:p>
          <a:p>
            <a:r>
              <a:rPr lang="en-US" sz="2200" b="1" dirty="0" smtClean="0">
                <a:solidFill>
                  <a:schemeClr val="accent1">
                    <a:lumMod val="75000"/>
                  </a:schemeClr>
                </a:solidFill>
              </a:rPr>
              <a:t>Running in the halls</a:t>
            </a:r>
          </a:p>
          <a:p>
            <a:r>
              <a:rPr lang="en-US" sz="2200" b="1" dirty="0" smtClean="0">
                <a:solidFill>
                  <a:schemeClr val="accent1">
                    <a:lumMod val="75000"/>
                  </a:schemeClr>
                </a:solidFill>
              </a:rPr>
              <a:t>A stranger that doesn’t belong at the bus stop or near school</a:t>
            </a:r>
          </a:p>
          <a:p>
            <a:r>
              <a:rPr lang="en-US" sz="2200" b="1" dirty="0" smtClean="0">
                <a:solidFill>
                  <a:schemeClr val="accent1">
                    <a:lumMod val="75000"/>
                  </a:schemeClr>
                </a:solidFill>
              </a:rPr>
              <a:t>A fight amongst students</a:t>
            </a:r>
          </a:p>
          <a:p>
            <a:r>
              <a:rPr lang="en-US" sz="2200" b="1" dirty="0" smtClean="0">
                <a:solidFill>
                  <a:schemeClr val="accent1">
                    <a:lumMod val="75000"/>
                  </a:schemeClr>
                </a:solidFill>
              </a:rPr>
              <a:t>An animal that looks sick or isn’t normally around</a:t>
            </a:r>
          </a:p>
          <a:p>
            <a:r>
              <a:rPr lang="en-US" sz="2200" b="1" dirty="0" smtClean="0">
                <a:solidFill>
                  <a:schemeClr val="accent1">
                    <a:lumMod val="75000"/>
                  </a:schemeClr>
                </a:solidFill>
              </a:rPr>
              <a:t>Rough housing at the bus stop</a:t>
            </a:r>
            <a:endParaRPr lang="en-US" sz="2200" b="1" dirty="0">
              <a:solidFill>
                <a:schemeClr val="accent1">
                  <a:lumMod val="75000"/>
                </a:schemeClr>
              </a:solidFill>
            </a:endParaRPr>
          </a:p>
        </p:txBody>
      </p:sp>
      <p:pic>
        <p:nvPicPr>
          <p:cNvPr id="6"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SHA Caution Folding Wet Floor Sig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44602" y="1831693"/>
            <a:ext cx="2144280" cy="36890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rcRect/>
          <a:stretch/>
        </p:blipFill>
        <p:spPr>
          <a:xfrm>
            <a:off x="7524233" y="5587875"/>
            <a:ext cx="1043152" cy="785986"/>
          </a:xfrm>
          <a:prstGeom prst="rect">
            <a:avLst/>
          </a:prstGeom>
        </p:spPr>
      </p:pic>
    </p:spTree>
    <p:extLst>
      <p:ext uri="{BB962C8B-B14F-4D97-AF65-F5344CB8AC3E}">
        <p14:creationId xmlns:p14="http://schemas.microsoft.com/office/powerpoint/2010/main" val="1044102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1150" y="159318"/>
            <a:ext cx="8780106" cy="1363573"/>
          </a:xfrm>
          <a:prstGeom prst="rect">
            <a:avLst/>
          </a:prstGeom>
        </p:spPr>
      </p:pic>
      <p:sp>
        <p:nvSpPr>
          <p:cNvPr id="2" name="Title 1"/>
          <p:cNvSpPr>
            <a:spLocks noGrp="1"/>
          </p:cNvSpPr>
          <p:nvPr>
            <p:ph type="title"/>
          </p:nvPr>
        </p:nvSpPr>
        <p:spPr>
          <a:xfrm>
            <a:off x="857249" y="166531"/>
            <a:ext cx="7594023" cy="1356360"/>
          </a:xfrm>
        </p:spPr>
        <p:txBody>
          <a:bodyPr/>
          <a:lstStyle/>
          <a:p>
            <a:r>
              <a:rPr lang="en-US" b="1" dirty="0" smtClean="0">
                <a:solidFill>
                  <a:schemeClr val="accent1">
                    <a:lumMod val="75000"/>
                  </a:schemeClr>
                </a:solidFill>
              </a:rPr>
              <a:t>What to do in an unsafe situation:</a:t>
            </a:r>
            <a:endParaRPr lang="en-US" b="1" dirty="0">
              <a:solidFill>
                <a:schemeClr val="accent1">
                  <a:lumMod val="75000"/>
                </a:schemeClr>
              </a:solidFill>
            </a:endParaRPr>
          </a:p>
        </p:txBody>
      </p:sp>
      <p:sp>
        <p:nvSpPr>
          <p:cNvPr id="3" name="Content Placeholder 2"/>
          <p:cNvSpPr>
            <a:spLocks noGrp="1"/>
          </p:cNvSpPr>
          <p:nvPr>
            <p:ph sz="half" idx="1"/>
          </p:nvPr>
        </p:nvSpPr>
        <p:spPr>
          <a:xfrm>
            <a:off x="597491" y="1651791"/>
            <a:ext cx="4838109" cy="4023360"/>
          </a:xfrm>
        </p:spPr>
        <p:txBody>
          <a:bodyPr>
            <a:normAutofit/>
          </a:bodyPr>
          <a:lstStyle/>
          <a:p>
            <a:pPr marL="377190" indent="-342900">
              <a:buAutoNum type="arabicPeriod"/>
            </a:pPr>
            <a:r>
              <a:rPr lang="en-US" sz="2400" b="1" dirty="0" smtClean="0">
                <a:solidFill>
                  <a:schemeClr val="accent1">
                    <a:lumMod val="75000"/>
                  </a:schemeClr>
                </a:solidFill>
              </a:rPr>
              <a:t>Use your best judgement.</a:t>
            </a:r>
          </a:p>
          <a:p>
            <a:pPr marL="377190" indent="-342900">
              <a:buAutoNum type="arabicPeriod"/>
            </a:pPr>
            <a:r>
              <a:rPr lang="en-US" sz="2400" b="1" dirty="0" smtClean="0">
                <a:solidFill>
                  <a:schemeClr val="accent1">
                    <a:lumMod val="75000"/>
                  </a:schemeClr>
                </a:solidFill>
              </a:rPr>
              <a:t>Find the nearest adult and ask for help.</a:t>
            </a:r>
          </a:p>
          <a:p>
            <a:pPr marL="377190" indent="-342900">
              <a:buAutoNum type="arabicPeriod"/>
            </a:pPr>
            <a:r>
              <a:rPr lang="en-US" sz="2400" b="1" dirty="0" smtClean="0">
                <a:solidFill>
                  <a:schemeClr val="accent1">
                    <a:lumMod val="75000"/>
                  </a:schemeClr>
                </a:solidFill>
              </a:rPr>
              <a:t>If there’s not an adult nearby, stay with the student(s) in trouble and ask a peer to get an adult .</a:t>
            </a:r>
          </a:p>
          <a:p>
            <a:pPr lvl="2"/>
            <a:r>
              <a:rPr lang="en-US" sz="2250" b="1" dirty="0" smtClean="0">
                <a:solidFill>
                  <a:schemeClr val="accent4">
                    <a:lumMod val="50000"/>
                  </a:schemeClr>
                </a:solidFill>
              </a:rPr>
              <a:t>For example: a student falls, hurts their ankle, and cannot walk</a:t>
            </a:r>
            <a:endParaRPr lang="en-US" sz="2250" b="1" dirty="0">
              <a:solidFill>
                <a:schemeClr val="accent4">
                  <a:lumMod val="50000"/>
                </a:schemeClr>
              </a:solidFill>
            </a:endParaRPr>
          </a:p>
        </p:txBody>
      </p:sp>
      <p:pic>
        <p:nvPicPr>
          <p:cNvPr id="6" name="Picture 6" descr="Image result for a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9" y="5587875"/>
            <a:ext cx="1404724" cy="7668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5732906" y="2113995"/>
            <a:ext cx="2718366" cy="2882775"/>
          </a:xfrm>
          <a:prstGeom prst="rect">
            <a:avLst/>
          </a:prstGeom>
        </p:spPr>
      </p:pic>
      <p:pic>
        <p:nvPicPr>
          <p:cNvPr id="9" name="Picture 8"/>
          <p:cNvPicPr>
            <a:picLocks noChangeAspect="1"/>
          </p:cNvPicPr>
          <p:nvPr/>
        </p:nvPicPr>
        <p:blipFill>
          <a:blip r:embed="rId5"/>
          <a:srcRect/>
          <a:stretch/>
        </p:blipFill>
        <p:spPr>
          <a:xfrm>
            <a:off x="7524233" y="5587875"/>
            <a:ext cx="1043152" cy="785986"/>
          </a:xfrm>
          <a:prstGeom prst="rect">
            <a:avLst/>
          </a:prstGeom>
        </p:spPr>
      </p:pic>
    </p:spTree>
    <p:extLst>
      <p:ext uri="{BB962C8B-B14F-4D97-AF65-F5344CB8AC3E}">
        <p14:creationId xmlns:p14="http://schemas.microsoft.com/office/powerpoint/2010/main" val="2578092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1995</Words>
  <Application>Microsoft Office PowerPoint</Application>
  <PresentationFormat>On-screen Show (4:3)</PresentationFormat>
  <Paragraphs>206</Paragraphs>
  <Slides>26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Bradley Hand ITC</vt:lpstr>
      <vt:lpstr>Calibri</vt:lpstr>
      <vt:lpstr>Corbel</vt:lpstr>
      <vt:lpstr>Basis</vt:lpstr>
      <vt:lpstr>PowerPoint Presentation</vt:lpstr>
      <vt:lpstr>**Presenter Notes**</vt:lpstr>
      <vt:lpstr>Welcome to the  AAA School Safety Patrol!</vt:lpstr>
      <vt:lpstr>The Uniform</vt:lpstr>
      <vt:lpstr>The Uniform</vt:lpstr>
      <vt:lpstr>1</vt:lpstr>
      <vt:lpstr>The Goal</vt:lpstr>
      <vt:lpstr>What is a safety hazard?</vt:lpstr>
      <vt:lpstr>What to do in an unsafe situation:</vt:lpstr>
      <vt:lpstr>Qualities of a Great Patroller</vt:lpstr>
      <vt:lpstr>A Great Patroller is NOT:</vt:lpstr>
      <vt:lpstr>Earn Respect </vt:lpstr>
      <vt:lpstr>Trainee Exercise </vt:lpstr>
      <vt:lpstr>Trainee Exercise </vt:lpstr>
      <vt:lpstr>Trainee Exercise </vt:lpstr>
      <vt:lpstr>How to communicate safe behaviors:</vt:lpstr>
      <vt:lpstr>Officers of the Patrol</vt:lpstr>
      <vt:lpstr>Types of Posts</vt:lpstr>
      <vt:lpstr>Hallway &amp; Door Posts</vt:lpstr>
      <vt:lpstr>Kindergarten Escort Posts</vt:lpstr>
      <vt:lpstr>Car Rider Posts</vt:lpstr>
      <vt:lpstr>School Bus Posts</vt:lpstr>
      <vt:lpstr>Reminders to Keep YOU Safe</vt:lpstr>
      <vt:lpstr>Final Reminders</vt:lpstr>
      <vt:lpstr>AAA Safety Patrol Pledge</vt:lpstr>
      <vt:lpstr>Congratulations  &amp; 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Weir, Sara</dc:creator>
  <cp:lastModifiedBy>Weir, Sara</cp:lastModifiedBy>
  <cp:revision>11</cp:revision>
  <dcterms:created xsi:type="dcterms:W3CDTF">2020-07-30T19:18:24Z</dcterms:created>
  <dcterms:modified xsi:type="dcterms:W3CDTF">2020-08-21T15:01:59Z</dcterms:modified>
</cp:coreProperties>
</file>